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6" r:id="rId9"/>
    <p:sldId id="271" r:id="rId10"/>
    <p:sldId id="272" r:id="rId11"/>
    <p:sldId id="283" r:id="rId12"/>
    <p:sldId id="268" r:id="rId13"/>
    <p:sldId id="286" r:id="rId14"/>
    <p:sldId id="287" r:id="rId15"/>
    <p:sldId id="288" r:id="rId16"/>
    <p:sldId id="269" r:id="rId17"/>
    <p:sldId id="280" r:id="rId18"/>
    <p:sldId id="281" r:id="rId19"/>
    <p:sldId id="28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1803"/>
    <a:srgbClr val="292961"/>
    <a:srgbClr val="0085F7"/>
    <a:srgbClr val="11B7FC"/>
    <a:srgbClr val="0747A6"/>
    <a:srgbClr val="F2F2F2"/>
    <a:srgbClr val="F4F4F4"/>
    <a:srgbClr val="46464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17" autoAdjust="0"/>
    <p:restoredTop sz="87931" autoAdjust="0"/>
  </p:normalViewPr>
  <p:slideViewPr>
    <p:cSldViewPr snapToGrid="0">
      <p:cViewPr varScale="1">
        <p:scale>
          <a:sx n="75" d="100"/>
          <a:sy n="75" d="100"/>
        </p:scale>
        <p:origin x="758" y="11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61A86-1DC6-4B6F-8CFD-C211D7908391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A623F-9C6C-40E2-B522-357A5C34DD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8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시작하겠습니다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'</a:t>
            </a:r>
            <a:r>
              <a:rPr lang="ko-KR" altLang="en-US" dirty="0" smtClean="0"/>
              <a:t>매일의 </a:t>
            </a:r>
            <a:r>
              <a:rPr lang="ko-KR" altLang="en-US" dirty="0" err="1" smtClean="0"/>
              <a:t>갓생을</a:t>
            </a:r>
            <a:r>
              <a:rPr lang="ko-KR" altLang="en-US" dirty="0" smtClean="0"/>
              <a:t> 위한 빙고 및 공유 서비스</a:t>
            </a:r>
            <a:r>
              <a:rPr lang="en-US" altLang="ko-KR" dirty="0" smtClean="0"/>
              <a:t>' </a:t>
            </a:r>
            <a:r>
              <a:rPr lang="ko-KR" altLang="en-US" dirty="0" smtClean="0"/>
              <a:t>의 발표를 맡은 저는 </a:t>
            </a:r>
            <a:r>
              <a:rPr lang="en-US" altLang="ko-KR" dirty="0" smtClean="0"/>
              <a:t>5</a:t>
            </a:r>
            <a:r>
              <a:rPr lang="ko-KR" altLang="en-US" dirty="0" smtClean="0"/>
              <a:t>팀의 </a:t>
            </a:r>
            <a:r>
              <a:rPr lang="ko-KR" altLang="en-US" dirty="0" err="1" smtClean="0"/>
              <a:t>이정음입니다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A623F-9C6C-40E2-B522-357A5C34DD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A623F-9C6C-40E2-B522-357A5C34DD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051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A623F-9C6C-40E2-B522-357A5C34DD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919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A623F-9C6C-40E2-B522-357A5C34DD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748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A623F-9C6C-40E2-B522-357A5C34DD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326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A623F-9C6C-40E2-B522-357A5C34DD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014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A623F-9C6C-40E2-B522-357A5C34DD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09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A623F-9C6C-40E2-B522-357A5C34DDB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21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A623F-9C6C-40E2-B522-357A5C34DDB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332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A623F-9C6C-40E2-B522-357A5C34DDB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652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A623F-9C6C-40E2-B522-357A5C34DDB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986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A623F-9C6C-40E2-B522-357A5C34DD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283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A623F-9C6C-40E2-B522-357A5C34DD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93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A623F-9C6C-40E2-B522-357A5C34DD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88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A623F-9C6C-40E2-B522-357A5C34DD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276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A623F-9C6C-40E2-B522-357A5C34DDB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829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A623F-9C6C-40E2-B522-357A5C34DD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435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A623F-9C6C-40E2-B522-357A5C34DD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170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A623F-9C6C-40E2-B522-357A5C34DD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29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5783-9F0F-40C8-8DDB-0DE2E2A62BFD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3F0AD-6F0D-4CB0-9F77-311D0EF2F6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88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5783-9F0F-40C8-8DDB-0DE2E2A62BFD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3F0AD-6F0D-4CB0-9F77-311D0EF2F6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70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5783-9F0F-40C8-8DDB-0DE2E2A62BFD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3F0AD-6F0D-4CB0-9F77-311D0EF2F6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114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5783-9F0F-40C8-8DDB-0DE2E2A62BFD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3F0AD-6F0D-4CB0-9F77-311D0EF2F6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22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5783-9F0F-40C8-8DDB-0DE2E2A62BFD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3F0AD-6F0D-4CB0-9F77-311D0EF2F6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675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5783-9F0F-40C8-8DDB-0DE2E2A62BFD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3F0AD-6F0D-4CB0-9F77-311D0EF2F6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59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5783-9F0F-40C8-8DDB-0DE2E2A62BFD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3F0AD-6F0D-4CB0-9F77-311D0EF2F6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67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5783-9F0F-40C8-8DDB-0DE2E2A62BFD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3F0AD-6F0D-4CB0-9F77-311D0EF2F6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27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5783-9F0F-40C8-8DDB-0DE2E2A62BFD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3F0AD-6F0D-4CB0-9F77-311D0EF2F6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44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5783-9F0F-40C8-8DDB-0DE2E2A62BFD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3F0AD-6F0D-4CB0-9F77-311D0EF2F6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358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5783-9F0F-40C8-8DDB-0DE2E2A62BFD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3F0AD-6F0D-4CB0-9F77-311D0EF2F6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49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45783-9F0F-40C8-8DDB-0DE2E2A62BFD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3F0AD-6F0D-4CB0-9F77-311D0EF2F6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731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01779">
            <a:off x="7122690" y="2759122"/>
            <a:ext cx="574762" cy="3985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06712" y="1970576"/>
            <a:ext cx="29033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300" dirty="0" smtClean="0">
                <a:solidFill>
                  <a:srgbClr val="464646"/>
                </a:solidFill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갓생살기</a:t>
            </a:r>
            <a:endParaRPr lang="ko-KR" altLang="en-US" spc="300" dirty="0">
              <a:solidFill>
                <a:srgbClr val="464646"/>
              </a:solidFill>
              <a:latin typeface="배달의민족 을지로체" panose="020B0600000101010101" pitchFamily="34" charset="-127"/>
              <a:ea typeface="배달의민족 을지로체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06712" y="1365948"/>
            <a:ext cx="4214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매일의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  <a:ea typeface="Pretendard Medium" panose="02000603000000020004" pitchFamily="50" charset="-127"/>
                <a:cs typeface="Arial" panose="020B0604020202020204" pitchFamily="34" charset="0"/>
              </a:rPr>
              <a:t>‘</a:t>
            </a:r>
            <a:r>
              <a:rPr lang="ko-KR" altLang="en-US" sz="2000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갓생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  <a:ea typeface="Pretendard Medium" panose="02000603000000020004" pitchFamily="50" charset="-127"/>
                <a:cs typeface="Arial" panose="020B0604020202020204" pitchFamily="34" charset="0"/>
              </a:rPr>
              <a:t>’</a:t>
            </a:r>
            <a:r>
              <a:rPr lang="ko-KR" altLang="en-US" sz="2000" dirty="0" smtClean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위한 빙고 및 공유 서비스</a:t>
            </a:r>
            <a:endParaRPr lang="ko-KR" altLang="en-US" sz="20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06712" y="4774725"/>
            <a:ext cx="23278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삼성청년</a:t>
            </a:r>
            <a:r>
              <a:rPr lang="en-US" altLang="ko-KR" sz="16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</a:t>
            </a:r>
            <a:r>
              <a:rPr lang="ko-KR" altLang="en-US" sz="16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아카데미 </a:t>
            </a:r>
            <a:r>
              <a:rPr lang="en-US" altLang="ko-KR" sz="16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</a:t>
            </a:r>
            <a:r>
              <a:rPr lang="ko-KR" altLang="en-US" sz="16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 </a:t>
            </a:r>
            <a:endParaRPr lang="en-US" altLang="ko-KR" sz="1600" dirty="0" smtClean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서울 </a:t>
            </a:r>
            <a:r>
              <a:rPr lang="en-US" altLang="ko-KR" sz="16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sz="16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 </a:t>
            </a:r>
            <a:r>
              <a:rPr lang="en-US" altLang="ko-KR" sz="16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OvCORS(5</a:t>
            </a:r>
            <a:r>
              <a:rPr lang="ko-KR" altLang="en-US" sz="16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</a:t>
            </a:r>
            <a:r>
              <a:rPr lang="en-US" altLang="ko-KR" sz="16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600" b="1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651498" y="4465152"/>
            <a:ext cx="10889005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153" y="1000040"/>
            <a:ext cx="2300654" cy="5112565"/>
          </a:xfrm>
          <a:prstGeom prst="rect">
            <a:avLst/>
          </a:prstGeom>
          <a:effectLst>
            <a:outerShdw blurRad="381000" dist="38100" dir="2700000" sx="102000" sy="102000" algn="tl" rotWithShape="0">
              <a:prstClr val="black">
                <a:alpha val="17000"/>
              </a:prstClr>
            </a:outerShdw>
          </a:effectLst>
        </p:spPr>
      </p:pic>
      <p:sp>
        <p:nvSpPr>
          <p:cNvPr id="28" name="TextBox 27"/>
          <p:cNvSpPr txBox="1"/>
          <p:nvPr/>
        </p:nvSpPr>
        <p:spPr>
          <a:xfrm>
            <a:off x="4507729" y="2926480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464646"/>
                </a:solidFill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쉽게만 살아가면 재미없어</a:t>
            </a:r>
            <a:r>
              <a:rPr lang="en-US" altLang="ko-KR" dirty="0" smtClean="0">
                <a:solidFill>
                  <a:srgbClr val="464646"/>
                </a:solidFill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  <a:r>
              <a:rPr lang="ko-KR" altLang="en-US" dirty="0" smtClean="0">
                <a:solidFill>
                  <a:srgbClr val="464646"/>
                </a:solidFill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빙고</a:t>
            </a:r>
            <a:r>
              <a:rPr lang="en-US" altLang="ko-KR" dirty="0" smtClean="0">
                <a:solidFill>
                  <a:srgbClr val="464646"/>
                </a:solidFill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!</a:t>
            </a:r>
            <a:endParaRPr lang="ko-KR" altLang="en-US" dirty="0">
              <a:solidFill>
                <a:srgbClr val="464646"/>
              </a:solidFill>
              <a:latin typeface="배달의민족 을지로체" panose="020B0600000101010101" pitchFamily="34" charset="-127"/>
              <a:ea typeface="배달의민족 을지로체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/>
          <p:cNvGrpSpPr/>
          <p:nvPr/>
        </p:nvGrpSpPr>
        <p:grpSpPr>
          <a:xfrm>
            <a:off x="448678" y="860839"/>
            <a:ext cx="11293122" cy="76191"/>
            <a:chOff x="673016" y="1291258"/>
            <a:chExt cx="16939683" cy="114286"/>
          </a:xfrm>
        </p:grpSpPr>
        <p:pic>
          <p:nvPicPr>
            <p:cNvPr id="4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11278626" y="528619"/>
            <a:ext cx="463173" cy="321163"/>
            <a:chOff x="16917939" y="792929"/>
            <a:chExt cx="694760" cy="481744"/>
          </a:xfrm>
        </p:grpSpPr>
        <p:pic>
          <p:nvPicPr>
            <p:cNvPr id="6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17939" y="792929"/>
              <a:ext cx="694760" cy="48174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09505" y="429952"/>
            <a:ext cx="17556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 </a:t>
            </a:r>
            <a:r>
              <a:rPr lang="ko-KR" altLang="en-US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개발 환경</a:t>
            </a:r>
            <a:endParaRPr lang="ko-KR" altLang="en-US" sz="2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8702" y="49150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1400" dirty="0" smtClean="0">
                <a:solidFill>
                  <a:srgbClr val="464646"/>
                </a:solidFill>
              </a:rPr>
              <a:t>  </a:t>
            </a:r>
            <a:r>
              <a:rPr lang="ko-KR" altLang="en-US" sz="1400" dirty="0" smtClean="0">
                <a:solidFill>
                  <a:srgbClr val="46464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팀원</a:t>
            </a:r>
            <a:endParaRPr lang="ko-KR" altLang="en-US" sz="1400" dirty="0">
              <a:solidFill>
                <a:srgbClr val="46464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29108" y="326616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강수현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28925" y="326616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이수민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22499" y="326984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천민우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201266" y="597429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이정음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04746" y="597429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유혜승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31173" y="597429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승나연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105" t="3212" r="-181" b="16600"/>
          <a:stretch/>
        </p:blipFill>
        <p:spPr>
          <a:xfrm>
            <a:off x="1759988" y="4122484"/>
            <a:ext cx="1723351" cy="1723351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7304" t="21847" r="5709" b="12943"/>
          <a:stretch/>
        </p:blipFill>
        <p:spPr>
          <a:xfrm>
            <a:off x="5233561" y="4122484"/>
            <a:ext cx="1723351" cy="1723351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102" t="8440" r="-30" b="16651"/>
          <a:stretch/>
        </p:blipFill>
        <p:spPr>
          <a:xfrm>
            <a:off x="5257742" y="1484940"/>
            <a:ext cx="1723351" cy="1723351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/>
          <p:cNvSpPr txBox="1"/>
          <p:nvPr/>
        </p:nvSpPr>
        <p:spPr>
          <a:xfrm>
            <a:off x="1478464" y="3909672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Arial Black" panose="020B0A04020102020204" pitchFamily="34" charset="0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BE</a:t>
            </a:r>
            <a:endParaRPr lang="ko-KR" altLang="en-US" sz="36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/>
          <a:srcRect l="485" t="8726" r="1371" b="36068"/>
          <a:stretch/>
        </p:blipFill>
        <p:spPr>
          <a:xfrm>
            <a:off x="1755862" y="1483421"/>
            <a:ext cx="1727477" cy="172747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/>
          <p:cNvSpPr txBox="1"/>
          <p:nvPr/>
        </p:nvSpPr>
        <p:spPr>
          <a:xfrm>
            <a:off x="1478464" y="1262848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Arial Black" panose="020B0A04020102020204" pitchFamily="34" charset="0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FE</a:t>
            </a:r>
            <a:endParaRPr lang="ko-KR" altLang="en-US" sz="36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9"/>
          <a:srcRect l="15334" t="26625" r="222" b="25875"/>
          <a:stretch/>
        </p:blipFill>
        <p:spPr>
          <a:xfrm>
            <a:off x="8723882" y="4113510"/>
            <a:ext cx="1732325" cy="173232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0"/>
          <a:srcRect t="26053" b="17697"/>
          <a:stretch/>
        </p:blipFill>
        <p:spPr>
          <a:xfrm>
            <a:off x="8698673" y="1483421"/>
            <a:ext cx="1782742" cy="178274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811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/>
          <p:cNvGrpSpPr/>
          <p:nvPr/>
        </p:nvGrpSpPr>
        <p:grpSpPr>
          <a:xfrm>
            <a:off x="448678" y="860839"/>
            <a:ext cx="11293122" cy="76191"/>
            <a:chOff x="673016" y="1291258"/>
            <a:chExt cx="16939683" cy="114286"/>
          </a:xfrm>
        </p:grpSpPr>
        <p:pic>
          <p:nvPicPr>
            <p:cNvPr id="4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11278626" y="528619"/>
            <a:ext cx="463173" cy="321163"/>
            <a:chOff x="16917939" y="792929"/>
            <a:chExt cx="694760" cy="481744"/>
          </a:xfrm>
        </p:grpSpPr>
        <p:pic>
          <p:nvPicPr>
            <p:cNvPr id="6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17939" y="792929"/>
              <a:ext cx="694760" cy="48174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09505" y="429952"/>
            <a:ext cx="17556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 </a:t>
            </a:r>
            <a:r>
              <a:rPr lang="ko-KR" altLang="en-US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개발 환경</a:t>
            </a:r>
            <a:endParaRPr lang="ko-KR" altLang="en-US" sz="2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8702" y="49150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1400" dirty="0" smtClean="0">
                <a:solidFill>
                  <a:srgbClr val="464646"/>
                </a:solidFill>
              </a:rPr>
              <a:t>  </a:t>
            </a:r>
            <a:r>
              <a:rPr lang="ko-KR" altLang="en-US" sz="1400" dirty="0" smtClean="0">
                <a:solidFill>
                  <a:srgbClr val="46464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협업</a:t>
            </a:r>
            <a:endParaRPr lang="ko-KR" altLang="en-US" sz="1400" dirty="0">
              <a:solidFill>
                <a:srgbClr val="46464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012307" y="1956448"/>
            <a:ext cx="8167386" cy="959416"/>
            <a:chOff x="1870454" y="1944873"/>
            <a:chExt cx="8167386" cy="959416"/>
          </a:xfrm>
        </p:grpSpPr>
        <p:sp>
          <p:nvSpPr>
            <p:cNvPr id="24" name="TextBox 23"/>
            <p:cNvSpPr txBox="1"/>
            <p:nvPr/>
          </p:nvSpPr>
          <p:spPr>
            <a:xfrm>
              <a:off x="1870454" y="1944873"/>
              <a:ext cx="139012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Arial Black" panose="020B0A04020102020204" pitchFamily="34" charset="0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이슈 관리</a:t>
              </a:r>
              <a:endParaRPr lang="en-US" altLang="ko-KR" sz="2000" dirty="0" smtClean="0">
                <a:latin typeface="Arial Black" panose="020B0A04020102020204" pitchFamily="34" charset="0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algn="ctr"/>
              <a:r>
                <a:rPr lang="en-US" altLang="ko-KR" sz="3600" dirty="0" smtClean="0">
                  <a:solidFill>
                    <a:srgbClr val="0747A6"/>
                  </a:solidFill>
                  <a:latin typeface="Arial Black" panose="020B0A04020102020204" pitchFamily="34" charset="0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JIRA</a:t>
              </a:r>
              <a:endParaRPr lang="ko-KR" altLang="en-US" sz="3600" dirty="0">
                <a:solidFill>
                  <a:srgbClr val="0747A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36176" y="1950182"/>
              <a:ext cx="3123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Arial Black" panose="020B0A04020102020204" pitchFamily="34" charset="0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커뮤니케이션</a:t>
              </a:r>
              <a:endParaRPr lang="en-US" altLang="ko-KR" sz="2000" dirty="0" smtClean="0">
                <a:latin typeface="Arial Black" panose="020B0A04020102020204" pitchFamily="34" charset="0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algn="ctr"/>
              <a:r>
                <a:rPr lang="en-US" altLang="ko-KR" sz="3600" dirty="0" err="1" smtClean="0">
                  <a:solidFill>
                    <a:srgbClr val="0085F7"/>
                  </a:solidFill>
                  <a:latin typeface="Arial Black" panose="020B0A04020102020204" pitchFamily="34" charset="0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Mattermost</a:t>
              </a:r>
              <a:endParaRPr lang="ko-KR" altLang="en-US" sz="3600" dirty="0">
                <a:solidFill>
                  <a:srgbClr val="0085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335451" y="1944874"/>
              <a:ext cx="170238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Arial Black" panose="020B0A04020102020204" pitchFamily="34" charset="0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형상 관리</a:t>
              </a:r>
              <a:endParaRPr lang="en-US" altLang="ko-KR" sz="2000" dirty="0" smtClean="0">
                <a:latin typeface="Arial Black" panose="020B0A04020102020204" pitchFamily="34" charset="0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algn="ctr"/>
              <a:r>
                <a:rPr lang="en-US" altLang="ko-KR" sz="3600" dirty="0" err="1" smtClean="0">
                  <a:solidFill>
                    <a:srgbClr val="292961"/>
                  </a:solidFill>
                  <a:latin typeface="Arial Black" panose="020B0A04020102020204" pitchFamily="34" charset="0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Gitlab</a:t>
              </a:r>
              <a:endParaRPr lang="ko-KR" altLang="en-US" sz="3600" dirty="0">
                <a:solidFill>
                  <a:srgbClr val="29296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cxnSp>
        <p:nvCxnSpPr>
          <p:cNvPr id="19" name="직선 연결선 18"/>
          <p:cNvCxnSpPr>
            <a:stCxn id="24" idx="2"/>
          </p:cNvCxnSpPr>
          <p:nvPr/>
        </p:nvCxnSpPr>
        <p:spPr>
          <a:xfrm>
            <a:off x="2707369" y="2910555"/>
            <a:ext cx="0" cy="68917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endCxn id="43" idx="0"/>
          </p:cNvCxnSpPr>
          <p:nvPr/>
        </p:nvCxnSpPr>
        <p:spPr>
          <a:xfrm>
            <a:off x="5939867" y="2910555"/>
            <a:ext cx="0" cy="1030036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9378780" y="2910555"/>
            <a:ext cx="0" cy="68917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2707369" y="3599727"/>
            <a:ext cx="667141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986441" y="3940591"/>
            <a:ext cx="3906852" cy="21295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4638068" y="4405178"/>
            <a:ext cx="26035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A3180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763</a:t>
            </a:r>
            <a:r>
              <a:rPr lang="en-US" altLang="ko-KR" sz="36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0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Commit</a:t>
            </a:r>
          </a:p>
          <a:p>
            <a:r>
              <a:rPr lang="en-US" altLang="ko-KR" sz="3600" dirty="0" smtClean="0">
                <a:solidFill>
                  <a:srgbClr val="A3180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143</a:t>
            </a:r>
            <a:r>
              <a:rPr lang="en-US" altLang="ko-KR" sz="20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Code Review</a:t>
            </a:r>
            <a:endParaRPr lang="ko-KR" altLang="en-US" sz="2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17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8425280" y="1367917"/>
            <a:ext cx="2221810" cy="9292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3270986" y="1367917"/>
            <a:ext cx="2221810" cy="9292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1001"/>
          <p:cNvGrpSpPr/>
          <p:nvPr/>
        </p:nvGrpSpPr>
        <p:grpSpPr>
          <a:xfrm>
            <a:off x="448678" y="860839"/>
            <a:ext cx="11743322" cy="76191"/>
            <a:chOff x="673016" y="1291258"/>
            <a:chExt cx="16939683" cy="114286"/>
          </a:xfrm>
        </p:grpSpPr>
        <p:pic>
          <p:nvPicPr>
            <p:cNvPr id="4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09505" y="429952"/>
            <a:ext cx="17556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04. </a:t>
            </a:r>
            <a:r>
              <a:rPr lang="ko-KR" altLang="en-US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발전 과정</a:t>
            </a:r>
            <a:endParaRPr lang="ko-KR" altLang="en-US" sz="2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1961164" y="6212831"/>
            <a:ext cx="10230836" cy="0"/>
          </a:xfrm>
          <a:prstGeom prst="line">
            <a:avLst/>
          </a:prstGeom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813844" y="6065511"/>
            <a:ext cx="263436" cy="263436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8571819" y="1555568"/>
            <a:ext cx="1928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WEEK 2, 3</a:t>
            </a:r>
          </a:p>
          <a:p>
            <a:pPr algn="ctr"/>
            <a:r>
              <a:rPr lang="en-US" altLang="ko-KR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2022.04.18 – 2022.04.29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43173" y="1555568"/>
            <a:ext cx="18774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WEEK 1</a:t>
            </a:r>
          </a:p>
          <a:p>
            <a:pPr algn="ctr"/>
            <a:r>
              <a:rPr lang="en-US" altLang="ko-KR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2022.04.11 – 2022.04.15</a:t>
            </a:r>
          </a:p>
        </p:txBody>
      </p:sp>
      <p:cxnSp>
        <p:nvCxnSpPr>
          <p:cNvPr id="70" name="직선 연결선 69"/>
          <p:cNvCxnSpPr/>
          <p:nvPr/>
        </p:nvCxnSpPr>
        <p:spPr>
          <a:xfrm flipV="1">
            <a:off x="9536185" y="5726789"/>
            <a:ext cx="1" cy="486042"/>
          </a:xfrm>
          <a:prstGeom prst="line">
            <a:avLst/>
          </a:prstGeom>
          <a:ln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996376" y="4652771"/>
            <a:ext cx="3079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회원 기능</a:t>
            </a:r>
            <a:endParaRPr lang="en-US" altLang="ko-KR" sz="16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60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빙고판</a:t>
            </a:r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기능</a:t>
            </a:r>
            <a:endParaRPr lang="en-US" altLang="ko-KR" sz="16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빙고 생성 및 목록 기능</a:t>
            </a:r>
            <a:endParaRPr lang="en-US" altLang="ko-KR" sz="16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675" y="4115645"/>
            <a:ext cx="421011" cy="421011"/>
          </a:xfrm>
          <a:prstGeom prst="rect">
            <a:avLst/>
          </a:prstGeom>
        </p:spPr>
      </p:pic>
      <p:cxnSp>
        <p:nvCxnSpPr>
          <p:cNvPr id="73" name="직선 연결선 72"/>
          <p:cNvCxnSpPr/>
          <p:nvPr/>
        </p:nvCxnSpPr>
        <p:spPr>
          <a:xfrm flipV="1">
            <a:off x="4335744" y="5681155"/>
            <a:ext cx="1" cy="486042"/>
          </a:xfrm>
          <a:prstGeom prst="line">
            <a:avLst/>
          </a:prstGeom>
          <a:ln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97" y="4228783"/>
            <a:ext cx="423988" cy="423988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2842085" y="4751464"/>
            <a:ext cx="3079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주제 선정</a:t>
            </a:r>
            <a:endParaRPr lang="en-US" altLang="ko-KR" sz="16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아이디어 구체화</a:t>
            </a:r>
            <a:endParaRPr lang="en-US" altLang="ko-KR" sz="16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A3180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600" dirty="0" smtClean="0">
                <a:solidFill>
                  <a:srgbClr val="A3180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차 </a:t>
            </a:r>
            <a:r>
              <a:rPr lang="en-US" altLang="ko-KR" sz="1600" dirty="0" smtClean="0">
                <a:solidFill>
                  <a:srgbClr val="A3180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 2</a:t>
            </a:r>
            <a:r>
              <a:rPr lang="ko-KR" altLang="en-US" sz="1600" dirty="0" smtClean="0">
                <a:solidFill>
                  <a:srgbClr val="A3180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차 </a:t>
            </a:r>
            <a:r>
              <a:rPr lang="en-US" altLang="ko-KR" sz="1600" dirty="0" smtClean="0">
                <a:solidFill>
                  <a:srgbClr val="A3180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MVP </a:t>
            </a:r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요구사항 설계</a:t>
            </a:r>
            <a:endParaRPr lang="en-US" altLang="ko-KR" sz="16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6944864" y="6081113"/>
            <a:ext cx="263436" cy="263436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1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/>
          <p:cNvGrpSpPr/>
          <p:nvPr/>
        </p:nvGrpSpPr>
        <p:grpSpPr>
          <a:xfrm>
            <a:off x="4985095" y="1385528"/>
            <a:ext cx="2221810" cy="929299"/>
            <a:chOff x="4984334" y="1385528"/>
            <a:chExt cx="2221810" cy="929299"/>
          </a:xfrm>
        </p:grpSpPr>
        <p:sp>
          <p:nvSpPr>
            <p:cNvPr id="121" name="직사각형 120"/>
            <p:cNvSpPr/>
            <p:nvPr/>
          </p:nvSpPr>
          <p:spPr>
            <a:xfrm>
              <a:off x="4984334" y="1385528"/>
              <a:ext cx="2221810" cy="929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25221" y="1573179"/>
              <a:ext cx="194155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WEEK 4</a:t>
              </a:r>
            </a:p>
            <a:p>
              <a:pPr algn="ctr"/>
              <a:r>
                <a:rPr lang="en-US" altLang="ko-KR" sz="12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2022.05.02 – 2022.05.06</a:t>
              </a:r>
            </a:p>
          </p:txBody>
        </p:sp>
      </p:grpSp>
      <p:cxnSp>
        <p:nvCxnSpPr>
          <p:cNvPr id="10" name="직선 연결선 9"/>
          <p:cNvCxnSpPr/>
          <p:nvPr/>
        </p:nvCxnSpPr>
        <p:spPr>
          <a:xfrm flipV="1">
            <a:off x="409505" y="4074426"/>
            <a:ext cx="2414975" cy="2133335"/>
          </a:xfrm>
          <a:prstGeom prst="line">
            <a:avLst/>
          </a:prstGeom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2824480" y="2904001"/>
            <a:ext cx="3123232" cy="1165354"/>
          </a:xfrm>
          <a:prstGeom prst="line">
            <a:avLst/>
          </a:prstGeom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095032" y="2904001"/>
            <a:ext cx="1753568" cy="2723625"/>
          </a:xfrm>
          <a:prstGeom prst="line">
            <a:avLst/>
          </a:prstGeom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0" y="6207760"/>
            <a:ext cx="430530" cy="5072"/>
          </a:xfrm>
          <a:prstGeom prst="line">
            <a:avLst/>
          </a:prstGeom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1825214" y="3017520"/>
            <a:ext cx="366786" cy="0"/>
          </a:xfrm>
          <a:prstGeom prst="line">
            <a:avLst/>
          </a:prstGeom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57673" y="5707537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</a:t>
            </a:r>
            <a:r>
              <a:rPr lang="ko-KR" altLang="en-US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07274" y="2458243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78</a:t>
            </a:r>
            <a:r>
              <a:rPr lang="ko-KR" altLang="en-US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631550" y="5022373"/>
            <a:ext cx="489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9</a:t>
            </a:r>
            <a:r>
              <a:rPr lang="ko-KR" altLang="en-US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24490" y="2516390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74</a:t>
            </a:r>
            <a:r>
              <a:rPr lang="ko-KR" altLang="en-US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183843" y="2858611"/>
            <a:ext cx="3079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SSAFY </a:t>
            </a:r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내부 홍보</a:t>
            </a:r>
            <a:endParaRPr lang="en-US" altLang="ko-KR" sz="14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9018282" y="5648179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인스타그램</a:t>
            </a:r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 </a:t>
            </a:r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트위터 계정 개설</a:t>
            </a:r>
            <a:endParaRPr lang="en-US" altLang="ko-KR" sz="14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7876168" y="3017522"/>
            <a:ext cx="3960232" cy="2564385"/>
          </a:xfrm>
          <a:prstGeom prst="line">
            <a:avLst/>
          </a:prstGeom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566537" y="3214236"/>
            <a:ext cx="291863" cy="499494"/>
          </a:xfrm>
          <a:prstGeom prst="line">
            <a:avLst/>
          </a:prstGeom>
          <a:ln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8478520" y="5191651"/>
            <a:ext cx="458748" cy="266698"/>
          </a:xfrm>
          <a:prstGeom prst="line">
            <a:avLst/>
          </a:prstGeom>
          <a:ln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1558061" y="5162319"/>
            <a:ext cx="276771" cy="405331"/>
          </a:xfrm>
          <a:prstGeom prst="line">
            <a:avLst/>
          </a:prstGeom>
          <a:ln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2282120" y="5579048"/>
            <a:ext cx="3079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버그 수정</a:t>
            </a:r>
            <a:endParaRPr lang="en-US" altLang="ko-KR" sz="14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28" name="직선 연결선 127"/>
          <p:cNvCxnSpPr/>
          <p:nvPr/>
        </p:nvCxnSpPr>
        <p:spPr>
          <a:xfrm flipV="1">
            <a:off x="6553200" y="3317160"/>
            <a:ext cx="418616" cy="234528"/>
          </a:xfrm>
          <a:prstGeom prst="line">
            <a:avLst/>
          </a:prstGeom>
          <a:ln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426800" y="2752186"/>
            <a:ext cx="3079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A3180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1600" dirty="0" smtClean="0">
                <a:solidFill>
                  <a:srgbClr val="A3180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차 </a:t>
            </a:r>
            <a:r>
              <a:rPr lang="en-US" altLang="ko-KR" sz="1600" dirty="0" smtClean="0">
                <a:solidFill>
                  <a:srgbClr val="A3180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MVP</a:t>
            </a:r>
          </a:p>
          <a:p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모아보기</a:t>
            </a:r>
            <a:r>
              <a:rPr lang="en-US" altLang="ko-KR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개인 목표 기능 개발</a:t>
            </a:r>
            <a:r>
              <a:rPr lang="en-US" altLang="ko-KR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4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832" y="5537820"/>
            <a:ext cx="421011" cy="421011"/>
          </a:xfrm>
          <a:prstGeom prst="rect">
            <a:avLst/>
          </a:prstGeom>
        </p:spPr>
      </p:pic>
      <p:grpSp>
        <p:nvGrpSpPr>
          <p:cNvPr id="162" name="그룹 161"/>
          <p:cNvGrpSpPr/>
          <p:nvPr/>
        </p:nvGrpSpPr>
        <p:grpSpPr>
          <a:xfrm>
            <a:off x="1713118" y="2819727"/>
            <a:ext cx="440914" cy="440914"/>
            <a:chOff x="3832355" y="4201479"/>
            <a:chExt cx="440914" cy="440914"/>
          </a:xfrm>
        </p:grpSpPr>
        <p:sp>
          <p:nvSpPr>
            <p:cNvPr id="143" name="타원 142"/>
            <p:cNvSpPr/>
            <p:nvPr/>
          </p:nvSpPr>
          <p:spPr>
            <a:xfrm>
              <a:off x="3832355" y="4201479"/>
              <a:ext cx="440914" cy="44091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988" y="4305036"/>
              <a:ext cx="269702" cy="269702"/>
            </a:xfrm>
            <a:prstGeom prst="rect">
              <a:avLst/>
            </a:prstGeom>
          </p:spPr>
        </p:pic>
      </p:grpSp>
      <p:pic>
        <p:nvPicPr>
          <p:cNvPr id="147" name="그림 1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2" y="2874543"/>
            <a:ext cx="421011" cy="421011"/>
          </a:xfrm>
          <a:prstGeom prst="rect">
            <a:avLst/>
          </a:prstGeom>
        </p:spPr>
      </p:pic>
      <p:sp>
        <p:nvSpPr>
          <p:cNvPr id="148" name="타원 147"/>
          <p:cNvSpPr/>
          <p:nvPr/>
        </p:nvSpPr>
        <p:spPr>
          <a:xfrm>
            <a:off x="8560754" y="5579048"/>
            <a:ext cx="440914" cy="44091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387" y="5682605"/>
            <a:ext cx="269702" cy="269702"/>
          </a:xfrm>
          <a:prstGeom prst="rect">
            <a:avLst/>
          </a:prstGeom>
        </p:spPr>
      </p:pic>
      <p:pic>
        <p:nvPicPr>
          <p:cNvPr id="150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49469" y="856959"/>
            <a:ext cx="12341469" cy="80072"/>
          </a:xfrm>
          <a:prstGeom prst="rect">
            <a:avLst/>
          </a:prstGeom>
        </p:spPr>
      </p:pic>
      <p:sp>
        <p:nvSpPr>
          <p:cNvPr id="170" name="타원 169"/>
          <p:cNvSpPr/>
          <p:nvPr/>
        </p:nvSpPr>
        <p:spPr>
          <a:xfrm>
            <a:off x="307692" y="6066411"/>
            <a:ext cx="263436" cy="263436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/>
          <p:cNvSpPr/>
          <p:nvPr/>
        </p:nvSpPr>
        <p:spPr>
          <a:xfrm>
            <a:off x="2708364" y="3911479"/>
            <a:ext cx="263436" cy="263436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/>
          <p:cNvSpPr/>
          <p:nvPr/>
        </p:nvSpPr>
        <p:spPr>
          <a:xfrm>
            <a:off x="5910721" y="2791566"/>
            <a:ext cx="263436" cy="263436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/>
          <p:cNvSpPr/>
          <p:nvPr/>
        </p:nvSpPr>
        <p:spPr>
          <a:xfrm>
            <a:off x="7716882" y="5458349"/>
            <a:ext cx="263436" cy="263436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/>
          <p:cNvSpPr/>
          <p:nvPr/>
        </p:nvSpPr>
        <p:spPr>
          <a:xfrm>
            <a:off x="11718414" y="2896170"/>
            <a:ext cx="263436" cy="263436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15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/>
          <p:cNvGrpSpPr/>
          <p:nvPr/>
        </p:nvGrpSpPr>
        <p:grpSpPr>
          <a:xfrm>
            <a:off x="4985095" y="1385528"/>
            <a:ext cx="2221810" cy="929299"/>
            <a:chOff x="4984334" y="1385528"/>
            <a:chExt cx="2221810" cy="929299"/>
          </a:xfrm>
        </p:grpSpPr>
        <p:sp>
          <p:nvSpPr>
            <p:cNvPr id="121" name="직사각형 120"/>
            <p:cNvSpPr/>
            <p:nvPr/>
          </p:nvSpPr>
          <p:spPr>
            <a:xfrm>
              <a:off x="4984334" y="1385528"/>
              <a:ext cx="2221810" cy="929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34839" y="1573179"/>
              <a:ext cx="192232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WEEK 5</a:t>
              </a:r>
            </a:p>
            <a:p>
              <a:pPr algn="ctr"/>
              <a:r>
                <a:rPr lang="en-US" altLang="ko-KR" sz="12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2022.05.09 – 2022.05.13</a:t>
              </a:r>
            </a:p>
          </p:txBody>
        </p:sp>
      </p:grpSp>
      <p:cxnSp>
        <p:nvCxnSpPr>
          <p:cNvPr id="10" name="직선 연결선 9"/>
          <p:cNvCxnSpPr/>
          <p:nvPr/>
        </p:nvCxnSpPr>
        <p:spPr>
          <a:xfrm flipV="1">
            <a:off x="254514" y="2055323"/>
            <a:ext cx="2717286" cy="992708"/>
          </a:xfrm>
          <a:prstGeom prst="line">
            <a:avLst/>
          </a:prstGeom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 flipV="1">
            <a:off x="2989271" y="2052514"/>
            <a:ext cx="2181049" cy="1306084"/>
          </a:xfrm>
          <a:prstGeom prst="line">
            <a:avLst/>
          </a:prstGeom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170320" y="3358598"/>
            <a:ext cx="2827037" cy="835143"/>
          </a:xfrm>
          <a:prstGeom prst="line">
            <a:avLst/>
          </a:prstGeom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-97353" y="3017520"/>
            <a:ext cx="366786" cy="0"/>
          </a:xfrm>
          <a:prstGeom prst="line">
            <a:avLst/>
          </a:prstGeom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702952" y="1499793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100 </a:t>
            </a:r>
            <a:r>
              <a:rPr lang="ko-KR" altLang="en-US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697257" y="3648337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42</a:t>
            </a:r>
            <a:r>
              <a:rPr lang="ko-KR" altLang="en-US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811891" y="3246307"/>
            <a:ext cx="3079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트위터 </a:t>
            </a:r>
            <a:r>
              <a:rPr lang="ko-KR" altLang="en-US" sz="160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리트윗</a:t>
            </a:r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이벤트 진행</a:t>
            </a:r>
            <a:endParaRPr lang="en-US" altLang="ko-KR" sz="14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167671" y="4428743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패턴 분석</a:t>
            </a:r>
            <a:endParaRPr lang="en-US" altLang="ko-KR" sz="14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7972688" y="3700658"/>
            <a:ext cx="3858093" cy="488481"/>
          </a:xfrm>
          <a:prstGeom prst="line">
            <a:avLst/>
          </a:prstGeom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H="1" flipV="1">
            <a:off x="1356110" y="2618012"/>
            <a:ext cx="257047" cy="471345"/>
          </a:xfrm>
          <a:prstGeom prst="line">
            <a:avLst/>
          </a:prstGeom>
          <a:ln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 flipH="1">
            <a:off x="6949440" y="3924675"/>
            <a:ext cx="105203" cy="464445"/>
          </a:xfrm>
          <a:prstGeom prst="line">
            <a:avLst/>
          </a:prstGeom>
          <a:ln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/>
          <p:cNvSpPr/>
          <p:nvPr/>
        </p:nvSpPr>
        <p:spPr>
          <a:xfrm>
            <a:off x="1341166" y="3207423"/>
            <a:ext cx="440914" cy="44091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4" name="그림 1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99" y="3310980"/>
            <a:ext cx="269702" cy="269702"/>
          </a:xfrm>
          <a:prstGeom prst="rect">
            <a:avLst/>
          </a:prstGeom>
        </p:spPr>
      </p:pic>
      <p:pic>
        <p:nvPicPr>
          <p:cNvPr id="150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49469" y="856959"/>
            <a:ext cx="12341469" cy="80072"/>
          </a:xfrm>
          <a:prstGeom prst="rect">
            <a:avLst/>
          </a:prstGeom>
        </p:spPr>
      </p:pic>
      <p:cxnSp>
        <p:nvCxnSpPr>
          <p:cNvPr id="42" name="직선 연결선 41"/>
          <p:cNvCxnSpPr/>
          <p:nvPr/>
        </p:nvCxnSpPr>
        <p:spPr>
          <a:xfrm>
            <a:off x="11826816" y="3700658"/>
            <a:ext cx="365184" cy="10160"/>
          </a:xfrm>
          <a:prstGeom prst="line">
            <a:avLst/>
          </a:prstGeom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12842" y="4366579"/>
            <a:ext cx="437106" cy="43710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386581" y="4402176"/>
            <a:ext cx="214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A3180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600" dirty="0" smtClean="0">
                <a:solidFill>
                  <a:srgbClr val="A3180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차 </a:t>
            </a:r>
            <a:r>
              <a:rPr lang="en-US" altLang="ko-KR" sz="1600" dirty="0" smtClean="0">
                <a:solidFill>
                  <a:srgbClr val="A3180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MVP </a:t>
            </a:r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요구사항 설계</a:t>
            </a:r>
            <a:endParaRPr lang="en-US" altLang="ko-KR" sz="14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10116584" y="3924675"/>
            <a:ext cx="51767" cy="437878"/>
          </a:xfrm>
          <a:prstGeom prst="line">
            <a:avLst/>
          </a:prstGeom>
          <a:ln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593" y="4343309"/>
            <a:ext cx="423988" cy="423988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>
          <a:xfrm>
            <a:off x="155186" y="2864291"/>
            <a:ext cx="263436" cy="263436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2840082" y="1928713"/>
            <a:ext cx="263436" cy="263436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7840970" y="4059722"/>
            <a:ext cx="263436" cy="263436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26284" y="391140"/>
            <a:ext cx="10871200" cy="6024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27" y="1569393"/>
            <a:ext cx="4986097" cy="28907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9229" y="1563411"/>
            <a:ext cx="5231182" cy="242113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14934" y="4714774"/>
            <a:ext cx="10362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A31803"/>
                </a:solidFill>
                <a:latin typeface="Arial Black" panose="020B0A04020102020204" pitchFamily="34" charset="0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메인페이지</a:t>
            </a:r>
            <a:r>
              <a:rPr lang="ko-KR" altLang="en-US" sz="3600" dirty="0" smtClean="0">
                <a:latin typeface="Arial Black" panose="020B0A04020102020204" pitchFamily="34" charset="0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에 먼저 접근한 사용자보다</a:t>
            </a:r>
            <a:endParaRPr lang="en-US" altLang="ko-KR" sz="3600" dirty="0" smtClean="0">
              <a:latin typeface="Arial Black" panose="020B0A04020102020204" pitchFamily="34" charset="0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en-US" altLang="ko-KR" sz="3600" dirty="0" smtClean="0">
                <a:solidFill>
                  <a:srgbClr val="A31803"/>
                </a:solidFill>
                <a:latin typeface="Arial Black" panose="020B0A04020102020204" pitchFamily="34" charset="0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‘</a:t>
            </a:r>
            <a:r>
              <a:rPr lang="ko-KR" altLang="en-US" sz="3600" dirty="0" smtClean="0">
                <a:solidFill>
                  <a:srgbClr val="A31803"/>
                </a:solidFill>
                <a:latin typeface="Arial Black" panose="020B0A04020102020204" pitchFamily="34" charset="0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빙고</a:t>
            </a:r>
            <a:r>
              <a:rPr lang="en-US" altLang="ko-KR" sz="3600" dirty="0" smtClean="0">
                <a:solidFill>
                  <a:srgbClr val="A31803"/>
                </a:solidFill>
                <a:latin typeface="Arial Black" panose="020B0A04020102020204" pitchFamily="34" charset="0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’</a:t>
            </a:r>
            <a:r>
              <a:rPr lang="ko-KR" altLang="en-US" sz="3600" dirty="0" smtClean="0">
                <a:solidFill>
                  <a:srgbClr val="A31803"/>
                </a:solidFill>
                <a:latin typeface="Arial Black" panose="020B0A04020102020204" pitchFamily="34" charset="0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를 보고 </a:t>
            </a:r>
            <a:r>
              <a:rPr lang="ko-KR" altLang="en-US" sz="3600" dirty="0" smtClean="0">
                <a:latin typeface="Arial Black" panose="020B0A04020102020204" pitchFamily="34" charset="0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접속한 사용자가 </a:t>
            </a:r>
            <a:r>
              <a:rPr lang="en-US" altLang="ko-KR" sz="3600" dirty="0" smtClean="0">
                <a:solidFill>
                  <a:srgbClr val="A31803"/>
                </a:solidFill>
                <a:latin typeface="Arial Black" panose="020B0A04020102020204" pitchFamily="34" charset="0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6</a:t>
            </a:r>
            <a:r>
              <a:rPr lang="ko-KR" altLang="en-US" sz="3600" dirty="0" smtClean="0">
                <a:solidFill>
                  <a:srgbClr val="A31803"/>
                </a:solidFill>
                <a:latin typeface="Arial Black" panose="020B0A04020102020204" pitchFamily="34" charset="0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배 이상 오래 </a:t>
            </a:r>
            <a:r>
              <a:rPr lang="ko-KR" altLang="en-US" sz="3600" dirty="0" smtClean="0">
                <a:latin typeface="Arial Black" panose="020B0A04020102020204" pitchFamily="34" charset="0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접속한다</a:t>
            </a:r>
            <a:r>
              <a:rPr lang="en-US" altLang="ko-KR" sz="3600" dirty="0" smtClean="0">
                <a:latin typeface="Arial Black" panose="020B0A04020102020204" pitchFamily="34" charset="0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</a:t>
            </a:r>
            <a:endParaRPr lang="ko-KR" altLang="en-US" sz="36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028" name="Picture 4" descr="https://lh3.googleusercontent.com/3emQY_HWjBYWQx7f8GNf48QOOwJnGt01mnoUJ88Bww4-AzTeXIJiaGai1RGrpSjvrX12hW_D5QWCWQBKN_1y65WRDjq7xUG1usl2KGZRd3wO7_osHGFQJ864lVbBd-XdHsJtmGC0RZ72HouF5cB2g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2828" r="9234" b="29163"/>
          <a:stretch/>
        </p:blipFill>
        <p:spPr bwMode="auto">
          <a:xfrm>
            <a:off x="5471637" y="1162608"/>
            <a:ext cx="5293360" cy="43919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0f8BDH9-fRNdKNulwtP-PGSoi-En9o09C4XE-uzOSuZIdnbOGEW_FWNmaTtaik0xdSR9vDKNbNhG18f3SAVMEl9vi4Bm2wPm46FgeRWUSj_uKKblC1NVupwMoekcLSKnfkIu5jsMl-SzCZfYTMDjV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611" y="1251845"/>
            <a:ext cx="2857433" cy="42135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5" grpId="0"/>
      <p:bldP spid="3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/>
          <p:cNvGrpSpPr/>
          <p:nvPr/>
        </p:nvGrpSpPr>
        <p:grpSpPr>
          <a:xfrm>
            <a:off x="4985095" y="1385528"/>
            <a:ext cx="2221810" cy="929299"/>
            <a:chOff x="4984334" y="1385528"/>
            <a:chExt cx="2221810" cy="929299"/>
          </a:xfrm>
        </p:grpSpPr>
        <p:sp>
          <p:nvSpPr>
            <p:cNvPr id="121" name="직사각형 120"/>
            <p:cNvSpPr/>
            <p:nvPr/>
          </p:nvSpPr>
          <p:spPr>
            <a:xfrm>
              <a:off x="4984334" y="1385528"/>
              <a:ext cx="2221810" cy="929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46861" y="1573179"/>
              <a:ext cx="189827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WEEK 6</a:t>
              </a:r>
            </a:p>
            <a:p>
              <a:pPr algn="ctr"/>
              <a:r>
                <a:rPr lang="en-US" altLang="ko-KR" sz="12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2022.05.16 – 2022.05.19</a:t>
              </a:r>
            </a:p>
          </p:txBody>
        </p:sp>
      </p:grpSp>
      <p:cxnSp>
        <p:nvCxnSpPr>
          <p:cNvPr id="10" name="직선 연결선 9"/>
          <p:cNvCxnSpPr/>
          <p:nvPr/>
        </p:nvCxnSpPr>
        <p:spPr>
          <a:xfrm flipV="1">
            <a:off x="310966" y="3088087"/>
            <a:ext cx="2975050" cy="654575"/>
          </a:xfrm>
          <a:prstGeom prst="line">
            <a:avLst/>
          </a:prstGeom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3255888" y="2770430"/>
            <a:ext cx="2556954" cy="319712"/>
          </a:xfrm>
          <a:prstGeom prst="line">
            <a:avLst/>
          </a:prstGeom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793386" y="2770430"/>
            <a:ext cx="2806824" cy="705592"/>
          </a:xfrm>
          <a:prstGeom prst="line">
            <a:avLst/>
          </a:prstGeom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479257" y="2901974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93 </a:t>
            </a:r>
            <a:r>
              <a:rPr lang="ko-KR" altLang="en-US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8579890" y="3455991"/>
            <a:ext cx="2850110" cy="17253"/>
          </a:xfrm>
          <a:prstGeom prst="line">
            <a:avLst/>
          </a:prstGeom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1158777" y="3540489"/>
            <a:ext cx="97400" cy="518894"/>
          </a:xfrm>
          <a:prstGeom prst="line">
            <a:avLst/>
          </a:prstGeom>
          <a:ln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-54218" y="3700658"/>
            <a:ext cx="365184" cy="10160"/>
          </a:xfrm>
          <a:prstGeom prst="line">
            <a:avLst/>
          </a:prstGeom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5661668" y="2638538"/>
            <a:ext cx="263436" cy="263436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298282" y="3324273"/>
            <a:ext cx="263436" cy="263436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14038" y="3610944"/>
            <a:ext cx="263436" cy="263436"/>
          </a:xfrm>
          <a:prstGeom prst="ellipse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896401" y="2396693"/>
            <a:ext cx="2760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인스타그램</a:t>
            </a:r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 </a:t>
            </a:r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트위터 </a:t>
            </a:r>
            <a:r>
              <a:rPr lang="en-US" altLang="ko-KR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차 이벤트</a:t>
            </a:r>
            <a:endParaRPr lang="en-US" altLang="ko-KR" sz="14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459264" y="2377163"/>
            <a:ext cx="440914" cy="44091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97" y="2480720"/>
            <a:ext cx="269702" cy="269702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04" y="4195064"/>
            <a:ext cx="421011" cy="421011"/>
          </a:xfrm>
          <a:prstGeom prst="rect">
            <a:avLst/>
          </a:prstGeom>
        </p:spPr>
      </p:pic>
      <p:cxnSp>
        <p:nvCxnSpPr>
          <p:cNvPr id="44" name="직선 연결선 43"/>
          <p:cNvCxnSpPr/>
          <p:nvPr/>
        </p:nvCxnSpPr>
        <p:spPr>
          <a:xfrm>
            <a:off x="1647647" y="2901974"/>
            <a:ext cx="97400" cy="518894"/>
          </a:xfrm>
          <a:prstGeom prst="line">
            <a:avLst/>
          </a:prstGeom>
          <a:ln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601818" y="4109788"/>
            <a:ext cx="1885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비회원 모아보기 기능</a:t>
            </a:r>
            <a:endParaRPr lang="en-US" altLang="ko-KR" sz="16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160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갓생러</a:t>
            </a:r>
            <a:r>
              <a:rPr lang="en-US" altLang="ko-KR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’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테스트 기능</a:t>
            </a:r>
            <a:endParaRPr lang="en-US" altLang="ko-KR" sz="14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46" name="그룹 1001"/>
          <p:cNvGrpSpPr/>
          <p:nvPr/>
        </p:nvGrpSpPr>
        <p:grpSpPr>
          <a:xfrm>
            <a:off x="-487680" y="849783"/>
            <a:ext cx="12229480" cy="87248"/>
            <a:chOff x="673016" y="1291258"/>
            <a:chExt cx="16939683" cy="114286"/>
          </a:xfrm>
        </p:grpSpPr>
        <p:pic>
          <p:nvPicPr>
            <p:cNvPr id="47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48" name="그룹 1002"/>
          <p:cNvGrpSpPr/>
          <p:nvPr/>
        </p:nvGrpSpPr>
        <p:grpSpPr>
          <a:xfrm>
            <a:off x="11278626" y="528619"/>
            <a:ext cx="463173" cy="321163"/>
            <a:chOff x="16917939" y="792929"/>
            <a:chExt cx="694760" cy="481744"/>
          </a:xfrm>
        </p:grpSpPr>
        <p:pic>
          <p:nvPicPr>
            <p:cNvPr id="50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17939" y="792929"/>
              <a:ext cx="694760" cy="481744"/>
            </a:xfrm>
            <a:prstGeom prst="rect">
              <a:avLst/>
            </a:prstGeom>
          </p:spPr>
        </p:pic>
      </p:grpSp>
      <p:sp>
        <p:nvSpPr>
          <p:cNvPr id="52" name="직사각형 51"/>
          <p:cNvSpPr/>
          <p:nvPr/>
        </p:nvSpPr>
        <p:spPr>
          <a:xfrm>
            <a:off x="663820" y="402934"/>
            <a:ext cx="10871200" cy="6024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7"/>
          <a:srcRect t="5439" b="10842"/>
          <a:stretch/>
        </p:blipFill>
        <p:spPr>
          <a:xfrm>
            <a:off x="2132816" y="1223227"/>
            <a:ext cx="2466975" cy="4465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https://lh3.googleusercontent.com/FEIxPToyj1xAzYOg085uILtB0yig1ow02pDvNLwW30J0v-zNHZORhRPjXO_-eiPol5fCoPa9Z9QIkOo0Oi2z52KIABF_pi64Angz74eish1lv48d-79PGUEoJpaRvvehsWBEIvo1-1wHGDK7V1Y7oA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4" r="289" b="59553"/>
          <a:stretch/>
        </p:blipFill>
        <p:spPr bwMode="auto">
          <a:xfrm>
            <a:off x="5668247" y="974582"/>
            <a:ext cx="4617306" cy="289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sGw0XZWmD2Ow7LzbRAQfT3yS318-xyPMyTqBCcQiVPz0e4eTKfTgLW9PbOgQvGQ-LY_Ifp0JikodutR372eOtBzrcsqTksYMJ8vIgBhkDWfyBbbVam0xiO0bJdYw9NZHET_CWRyR9zSxKMSdQJvhLA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39" r="285" b="8885"/>
          <a:stretch/>
        </p:blipFill>
        <p:spPr bwMode="auto">
          <a:xfrm>
            <a:off x="6043685" y="4017336"/>
            <a:ext cx="3866429" cy="193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90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818637" y="2905843"/>
            <a:ext cx="2431101" cy="30989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3538921" y="2905843"/>
            <a:ext cx="2431101" cy="30937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직사각형 80"/>
          <p:cNvSpPr/>
          <p:nvPr/>
        </p:nvSpPr>
        <p:spPr>
          <a:xfrm>
            <a:off x="6258921" y="2905843"/>
            <a:ext cx="2431101" cy="30937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8942262" y="2905843"/>
            <a:ext cx="2431101" cy="31023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1001"/>
          <p:cNvGrpSpPr/>
          <p:nvPr/>
        </p:nvGrpSpPr>
        <p:grpSpPr>
          <a:xfrm>
            <a:off x="448678" y="860839"/>
            <a:ext cx="11293122" cy="76191"/>
            <a:chOff x="673016" y="1291258"/>
            <a:chExt cx="16939683" cy="114286"/>
          </a:xfrm>
        </p:grpSpPr>
        <p:pic>
          <p:nvPicPr>
            <p:cNvPr id="4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11278626" y="528619"/>
            <a:ext cx="463173" cy="321163"/>
            <a:chOff x="16917939" y="792929"/>
            <a:chExt cx="694760" cy="481744"/>
          </a:xfrm>
        </p:grpSpPr>
        <p:pic>
          <p:nvPicPr>
            <p:cNvPr id="6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17939" y="792929"/>
              <a:ext cx="694760" cy="48174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09505" y="429952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04. </a:t>
            </a:r>
            <a:r>
              <a:rPr lang="ko-KR" altLang="en-US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발전 과정</a:t>
            </a:r>
            <a:endParaRPr lang="ko-KR" altLang="en-US" sz="2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8702" y="49150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1400" dirty="0" smtClean="0">
                <a:solidFill>
                  <a:srgbClr val="464646"/>
                </a:solidFill>
              </a:rPr>
              <a:t>  </a:t>
            </a:r>
            <a:r>
              <a:rPr lang="ko-KR" altLang="en-US" sz="1400" dirty="0" smtClean="0">
                <a:solidFill>
                  <a:srgbClr val="46464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기술</a:t>
            </a:r>
            <a:endParaRPr lang="ko-KR" altLang="en-US" sz="1400" dirty="0">
              <a:solidFill>
                <a:srgbClr val="46464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23583" y="1522324"/>
            <a:ext cx="4544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 유입을 위한 기술적 장치 추가</a:t>
            </a:r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026" name="Picture 2" descr="https://lh3.googleusercontent.com/SuvoRJ1zIskhWpWQZG1QH1EOkCYl6kYHCU9pcFPVYvDcYkJZbRSJVilo5-Lk9rB7NZhQhnLZyjLY1-RNxZ0lvPC7E49_8uYS0jXX-2xeVn1I7u8pNLDh94CM7eb3fz7ZAXcfJihRvi2vCrGzCYY1V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18" y="3716572"/>
            <a:ext cx="2057137" cy="1052818"/>
          </a:xfrm>
          <a:prstGeom prst="rect">
            <a:avLst/>
          </a:prstGeom>
          <a:noFill/>
          <a:ln>
            <a:solidFill>
              <a:srgbClr val="46464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180426" y="3325524"/>
            <a:ext cx="1707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프로그레시브</a:t>
            </a:r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웹 앱</a:t>
            </a:r>
            <a:endParaRPr lang="en-US" altLang="ko-KR" sz="16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030" name="Picture 6" descr="https://lh5.googleusercontent.com/9ZSwDp6BRTouYvQHTmEcG2vmGs4H68eVmWjj9qlIXnbvhoRp54dj3Oog8B2TQjOxMY33ZKGsXBHxK8PlH37KJQDDqZqgIzksuCL5uH4X3FT6J0YcIu4ckEDspXAIfhYg9yo80SSDh36tlwBb-aj7DA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" t="1853" r="-226" b="74522"/>
          <a:stretch/>
        </p:blipFill>
        <p:spPr bwMode="auto">
          <a:xfrm>
            <a:off x="3732627" y="3720971"/>
            <a:ext cx="2043405" cy="1052818"/>
          </a:xfrm>
          <a:prstGeom prst="rect">
            <a:avLst/>
          </a:prstGeom>
          <a:noFill/>
          <a:ln>
            <a:solidFill>
              <a:srgbClr val="46464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4078503" y="3329923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메타 태그 설정</a:t>
            </a:r>
            <a:endParaRPr lang="en-US" altLang="ko-KR" sz="16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6052" y="3339462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</a:t>
            </a:r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크기 축소</a:t>
            </a:r>
            <a:endParaRPr lang="en-US" altLang="ko-KR" sz="14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187534" y="3339462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전송 시간 축소</a:t>
            </a:r>
            <a:endParaRPr lang="en-US" altLang="ko-KR" sz="14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408513" y="3714196"/>
            <a:ext cx="2131915" cy="1057898"/>
            <a:chOff x="3644542" y="3554446"/>
            <a:chExt cx="2250874" cy="1154363"/>
          </a:xfrm>
        </p:grpSpPr>
        <p:sp>
          <p:nvSpPr>
            <p:cNvPr id="14" name="직사각형 13"/>
            <p:cNvSpPr/>
            <p:nvPr/>
          </p:nvSpPr>
          <p:spPr>
            <a:xfrm>
              <a:off x="3644542" y="3554446"/>
              <a:ext cx="2250874" cy="11543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/>
            <a:srcRect t="1" r="2494" b="11275"/>
            <a:stretch/>
          </p:blipFill>
          <p:spPr>
            <a:xfrm>
              <a:off x="3725122" y="4035164"/>
              <a:ext cx="2096623" cy="192925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9128484" y="3755781"/>
            <a:ext cx="2058656" cy="1055784"/>
            <a:chOff x="8943704" y="3526457"/>
            <a:chExt cx="2250874" cy="1154363"/>
          </a:xfrm>
        </p:grpSpPr>
        <p:sp>
          <p:nvSpPr>
            <p:cNvPr id="67" name="직사각형 66"/>
            <p:cNvSpPr/>
            <p:nvPr/>
          </p:nvSpPr>
          <p:spPr>
            <a:xfrm>
              <a:off x="8943704" y="3526457"/>
              <a:ext cx="2250874" cy="11543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5" t="21338" r="758" b="3700"/>
            <a:stretch/>
          </p:blipFill>
          <p:spPr>
            <a:xfrm>
              <a:off x="9110328" y="3551901"/>
              <a:ext cx="1953484" cy="1103471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1005618" y="2309863"/>
            <a:ext cx="5597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464646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</a:t>
            </a:r>
            <a:endParaRPr lang="ko-KR" altLang="en-US" sz="6000" dirty="0">
              <a:solidFill>
                <a:srgbClr val="464646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732627" y="2309863"/>
            <a:ext cx="6655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464646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endParaRPr lang="ko-KR" altLang="en-US" sz="6000" dirty="0">
              <a:solidFill>
                <a:srgbClr val="464646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452911" y="2309862"/>
            <a:ext cx="6880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464646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lang="ko-KR" altLang="en-US" sz="6000" dirty="0">
              <a:solidFill>
                <a:srgbClr val="464646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128484" y="2309861"/>
            <a:ext cx="7072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464646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4</a:t>
            </a:r>
            <a:endParaRPr lang="ko-KR" altLang="en-US" sz="6000" dirty="0">
              <a:solidFill>
                <a:srgbClr val="464646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9323" y="5160436"/>
            <a:ext cx="2029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</a:t>
            </a:r>
            <a:r>
              <a:rPr lang="ko-KR" altLang="en-US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앱</a:t>
            </a:r>
            <a:r>
              <a:rPr lang="en-US" altLang="ko-KR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</a:t>
            </a:r>
            <a:r>
              <a:rPr lang="ko-KR" altLang="en-US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 동일한 경험 제공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63713" y="5160436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검색 결과 노출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08074" y="5172909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검색 엔진 최적화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388710" y="5160436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검색 엔진 최적화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9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V="1">
            <a:off x="6096000" y="1279929"/>
            <a:ext cx="0" cy="52501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48103" y="3901415"/>
            <a:ext cx="102957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001"/>
          <p:cNvGrpSpPr/>
          <p:nvPr/>
        </p:nvGrpSpPr>
        <p:grpSpPr>
          <a:xfrm>
            <a:off x="448678" y="860839"/>
            <a:ext cx="11293122" cy="76191"/>
            <a:chOff x="673016" y="1291258"/>
            <a:chExt cx="16939683" cy="114286"/>
          </a:xfrm>
        </p:grpSpPr>
        <p:pic>
          <p:nvPicPr>
            <p:cNvPr id="4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11278626" y="528619"/>
            <a:ext cx="463173" cy="321163"/>
            <a:chOff x="16917939" y="792929"/>
            <a:chExt cx="694760" cy="481744"/>
          </a:xfrm>
        </p:grpSpPr>
        <p:pic>
          <p:nvPicPr>
            <p:cNvPr id="6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17939" y="792929"/>
              <a:ext cx="694760" cy="48174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09505" y="429952"/>
            <a:ext cx="22349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05. </a:t>
            </a:r>
            <a:r>
              <a:rPr lang="ko-KR" altLang="en-US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성과</a:t>
            </a:r>
            <a:endParaRPr lang="ko-KR" altLang="en-US" sz="2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584248" y="2346745"/>
            <a:ext cx="3013967" cy="2452303"/>
            <a:chOff x="1743510" y="1240473"/>
            <a:chExt cx="3013967" cy="2452303"/>
          </a:xfrm>
        </p:grpSpPr>
        <p:sp>
          <p:nvSpPr>
            <p:cNvPr id="8" name="TextBox 7"/>
            <p:cNvSpPr txBox="1"/>
            <p:nvPr/>
          </p:nvSpPr>
          <p:spPr>
            <a:xfrm>
              <a:off x="1743510" y="3039264"/>
              <a:ext cx="3013967" cy="653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ko-KR" altLang="en-US" sz="3200" dirty="0" smtClean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총 사용자 수 </a:t>
              </a:r>
              <a:r>
                <a:rPr lang="en-US" altLang="ko-KR" sz="3200" dirty="0" smtClean="0">
                  <a:solidFill>
                    <a:srgbClr val="A3180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552</a:t>
              </a:r>
              <a:endParaRPr lang="ko-KR" altLang="en-US" sz="3200" dirty="0">
                <a:solidFill>
                  <a:srgbClr val="A3180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455" y="1240473"/>
              <a:ext cx="2017562" cy="2017562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4740741" y="2696829"/>
            <a:ext cx="2587568" cy="2246609"/>
            <a:chOff x="7457684" y="1500541"/>
            <a:chExt cx="2587568" cy="2246609"/>
          </a:xfrm>
        </p:grpSpPr>
        <p:sp>
          <p:nvSpPr>
            <p:cNvPr id="10" name="TextBox 9"/>
            <p:cNvSpPr txBox="1"/>
            <p:nvPr/>
          </p:nvSpPr>
          <p:spPr>
            <a:xfrm>
              <a:off x="7457684" y="3039264"/>
              <a:ext cx="25875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ko-KR" altLang="en-US" sz="3200" dirty="0" smtClean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총 </a:t>
              </a:r>
              <a:r>
                <a:rPr lang="ko-KR" altLang="en-US" sz="3200" dirty="0" smtClean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회원 수 </a:t>
              </a:r>
              <a:r>
                <a:rPr lang="en-US" altLang="ko-KR" sz="3200" dirty="0" smtClean="0">
                  <a:solidFill>
                    <a:srgbClr val="A3180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197</a:t>
              </a:r>
              <a:endParaRPr lang="ko-KR" altLang="en-US" sz="3200" dirty="0">
                <a:solidFill>
                  <a:srgbClr val="A3180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722" y="1500541"/>
              <a:ext cx="1497425" cy="1497425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4796018" y="2743256"/>
            <a:ext cx="2627642" cy="2184823"/>
            <a:chOff x="4719702" y="1562327"/>
            <a:chExt cx="2627642" cy="2184823"/>
          </a:xfrm>
        </p:grpSpPr>
        <p:sp>
          <p:nvSpPr>
            <p:cNvPr id="12" name="TextBox 11"/>
            <p:cNvSpPr txBox="1"/>
            <p:nvPr/>
          </p:nvSpPr>
          <p:spPr>
            <a:xfrm>
              <a:off x="4719702" y="3039264"/>
              <a:ext cx="26276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ko-KR" altLang="en-US" sz="3200" dirty="0" smtClean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총 조회 수 </a:t>
              </a:r>
              <a:r>
                <a:rPr lang="en-US" altLang="ko-KR" sz="3200" dirty="0" smtClean="0">
                  <a:solidFill>
                    <a:srgbClr val="A3180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16K</a:t>
              </a:r>
              <a:endParaRPr lang="ko-KR" altLang="en-US" sz="3200" dirty="0">
                <a:solidFill>
                  <a:srgbClr val="A3180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313" y="1562327"/>
              <a:ext cx="1373852" cy="1373852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4806766" y="2530667"/>
            <a:ext cx="2656496" cy="2415157"/>
            <a:chOff x="4109705" y="1331993"/>
            <a:chExt cx="2656496" cy="2415157"/>
          </a:xfrm>
        </p:grpSpPr>
        <p:sp>
          <p:nvSpPr>
            <p:cNvPr id="11" name="TextBox 10"/>
            <p:cNvSpPr txBox="1"/>
            <p:nvPr/>
          </p:nvSpPr>
          <p:spPr>
            <a:xfrm>
              <a:off x="4109705" y="3039264"/>
              <a:ext cx="26564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ko-KR" altLang="en-US" sz="3200" dirty="0" smtClean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총 빙고 수 </a:t>
              </a:r>
              <a:r>
                <a:rPr lang="en-US" altLang="ko-KR" sz="3200" dirty="0" smtClean="0">
                  <a:solidFill>
                    <a:srgbClr val="A3180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292</a:t>
              </a:r>
              <a:endParaRPr lang="ko-KR" altLang="en-US" sz="3200" dirty="0">
                <a:solidFill>
                  <a:srgbClr val="A3180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9733" y="1331993"/>
              <a:ext cx="1785943" cy="1785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195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-0.20651 -0.1787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26" y="-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21862 -0.20532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-0.20977 0.2004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95" y="1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0.20326 0.2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/>
          <p:cNvGrpSpPr/>
          <p:nvPr/>
        </p:nvGrpSpPr>
        <p:grpSpPr>
          <a:xfrm>
            <a:off x="448678" y="860839"/>
            <a:ext cx="11293122" cy="76191"/>
            <a:chOff x="673016" y="1291258"/>
            <a:chExt cx="16939683" cy="114286"/>
          </a:xfrm>
        </p:grpSpPr>
        <p:pic>
          <p:nvPicPr>
            <p:cNvPr id="4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11278626" y="528619"/>
            <a:ext cx="463173" cy="321163"/>
            <a:chOff x="16917939" y="792929"/>
            <a:chExt cx="694760" cy="481744"/>
          </a:xfrm>
        </p:grpSpPr>
        <p:pic>
          <p:nvPicPr>
            <p:cNvPr id="6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17939" y="792929"/>
              <a:ext cx="694760" cy="48174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09505" y="429952"/>
            <a:ext cx="22349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05. </a:t>
            </a:r>
            <a:r>
              <a:rPr lang="ko-KR" altLang="en-US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성과</a:t>
            </a:r>
            <a:endParaRPr lang="ko-KR" altLang="en-US" sz="2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4412" y="49150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1400" dirty="0" smtClean="0">
                <a:solidFill>
                  <a:srgbClr val="464646"/>
                </a:solidFill>
              </a:rPr>
              <a:t>  </a:t>
            </a:r>
            <a:r>
              <a:rPr lang="ko-KR" altLang="en-US" sz="1400" dirty="0" smtClean="0">
                <a:solidFill>
                  <a:srgbClr val="46464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향후 계획</a:t>
            </a:r>
            <a:endParaRPr lang="ko-KR" altLang="en-US" sz="1400" dirty="0">
              <a:solidFill>
                <a:srgbClr val="46464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454507" y="2100896"/>
            <a:ext cx="2824119" cy="35939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646513" y="2100896"/>
            <a:ext cx="2824119" cy="35939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38520" y="2100896"/>
            <a:ext cx="2824119" cy="35939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57" y="1607089"/>
            <a:ext cx="972244" cy="97224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444" y="1607089"/>
            <a:ext cx="972244" cy="97224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904" y="1607089"/>
            <a:ext cx="1067335" cy="106733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128316" y="2842306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모바일 </a:t>
            </a:r>
            <a:r>
              <a:rPr lang="en-US" altLang="ko-KR" sz="24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App </a:t>
            </a:r>
            <a:r>
              <a:rPr lang="ko-KR" altLang="en-US" sz="24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</a:t>
            </a:r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91237" y="2842306"/>
            <a:ext cx="2534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다양한 </a:t>
            </a:r>
            <a:r>
              <a:rPr lang="ko-KR" altLang="en-US" sz="2400" dirty="0" err="1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챌린지</a:t>
            </a:r>
            <a:r>
              <a:rPr lang="ko-KR" altLang="en-US" sz="24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활용</a:t>
            </a:r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072118" y="2842306"/>
            <a:ext cx="1588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 추적</a:t>
            </a:r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053953" y="3525495"/>
            <a:ext cx="23900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4863953" y="3525495"/>
            <a:ext cx="23900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8653633" y="3525495"/>
            <a:ext cx="23900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03826" y="3784927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사용자 접근성 향상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81619" y="3784927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사용자의 지속적 접속 유지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56107" y="425873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</a:t>
            </a:r>
            <a:r>
              <a:rPr lang="ko-KR" altLang="en-US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갓생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유행 선도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822049" y="3784927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분석에 따른 업데이트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804120" y="4258737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끊임없는 피드백 반영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36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01779">
            <a:off x="9970064" y="2448793"/>
            <a:ext cx="574762" cy="3985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41436" y="2560885"/>
            <a:ext cx="59170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300" dirty="0" err="1" smtClean="0">
                <a:solidFill>
                  <a:srgbClr val="464646"/>
                </a:solidFill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갓생살고</a:t>
            </a:r>
            <a:r>
              <a:rPr lang="ko-KR" altLang="en-US" sz="6000" spc="300" dirty="0" smtClean="0">
                <a:solidFill>
                  <a:srgbClr val="464646"/>
                </a:solidFill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 </a:t>
            </a:r>
            <a:r>
              <a:rPr lang="ko-KR" altLang="en-US" sz="6000" spc="300" dirty="0" err="1" smtClean="0">
                <a:solidFill>
                  <a:srgbClr val="464646"/>
                </a:solidFill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광명찾자</a:t>
            </a:r>
            <a:endParaRPr lang="ko-KR" altLang="en-US" spc="300" dirty="0">
              <a:solidFill>
                <a:srgbClr val="464646"/>
              </a:solidFill>
              <a:latin typeface="배달의민족 을지로체" panose="020B0600000101010101" pitchFamily="34" charset="-127"/>
              <a:ea typeface="배달의민족 을지로체" panose="020B0600000101010101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41436" y="3734442"/>
            <a:ext cx="277191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삼성청년</a:t>
            </a:r>
            <a:r>
              <a:rPr lang="en-US" altLang="ko-KR" sz="16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</a:t>
            </a:r>
            <a:r>
              <a:rPr lang="ko-KR" altLang="en-US" sz="16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아카데미 </a:t>
            </a:r>
            <a:r>
              <a:rPr lang="en-US" altLang="ko-KR" sz="16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</a:t>
            </a:r>
            <a:r>
              <a:rPr lang="ko-KR" altLang="en-US" sz="16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 </a:t>
            </a:r>
            <a:endParaRPr lang="en-US" altLang="ko-KR" sz="1600" dirty="0" smtClean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6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서울 </a:t>
            </a:r>
            <a:r>
              <a:rPr lang="en-US" altLang="ko-KR" sz="16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sz="16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 </a:t>
            </a:r>
            <a:r>
              <a:rPr lang="en-US" altLang="ko-KR" sz="16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OvCORS(5</a:t>
            </a:r>
            <a:r>
              <a:rPr lang="ko-KR" altLang="en-US" sz="16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</a:t>
            </a:r>
            <a:r>
              <a:rPr lang="en-US" altLang="ko-KR" sz="16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강수현</a:t>
            </a:r>
            <a:r>
              <a:rPr lang="en-US" altLang="ko-KR" sz="12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승나연 유혜승 이수민 이정음 천민우</a:t>
            </a:r>
            <a:endParaRPr lang="ko-KR" altLang="en-US" sz="12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1436" y="2214445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464646"/>
                </a:solidFill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감사합니다</a:t>
            </a:r>
            <a:r>
              <a:rPr lang="en-US" altLang="ko-KR" dirty="0" smtClean="0">
                <a:solidFill>
                  <a:srgbClr val="464646"/>
                </a:solidFill>
                <a:latin typeface="배달의민족 을지로체" panose="020B0600000101010101" pitchFamily="34" charset="-127"/>
                <a:ea typeface="배달의민족 을지로체" panose="020B0600000101010101" pitchFamily="34" charset="-127"/>
              </a:rPr>
              <a:t>.</a:t>
            </a:r>
            <a:endParaRPr lang="ko-KR" altLang="en-US" dirty="0">
              <a:solidFill>
                <a:srgbClr val="464646"/>
              </a:solidFill>
              <a:latin typeface="배달의민족 을지로체" panose="020B0600000101010101" pitchFamily="34" charset="-127"/>
              <a:ea typeface="배달의민족 을지로체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47" y="2110300"/>
            <a:ext cx="2635589" cy="26355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029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311951" y="920756"/>
            <a:ext cx="7268336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spc="300" dirty="0" smtClean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552</a:t>
            </a:r>
            <a:endParaRPr lang="ko-KR" altLang="en-US" sz="6600" spc="3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09658" y="5784240"/>
            <a:ext cx="237116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Google Analytics</a:t>
            </a:r>
          </a:p>
          <a:p>
            <a:pPr algn="ctr"/>
            <a:r>
              <a:rPr lang="en-US" altLang="ko-KR" sz="1100" dirty="0" smtClean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2022</a:t>
            </a:r>
            <a:r>
              <a:rPr lang="ko-KR" altLang="en-US" sz="1100" dirty="0" smtClean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년 </a:t>
            </a:r>
            <a:r>
              <a:rPr lang="en-US" altLang="ko-KR" sz="1100" dirty="0" smtClean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r>
              <a:rPr lang="ko-KR" altLang="en-US" sz="1100" dirty="0" smtClean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월 </a:t>
            </a:r>
            <a:r>
              <a:rPr lang="en-US" altLang="ko-KR" sz="1100" dirty="0" smtClean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</a:t>
            </a:r>
            <a:r>
              <a:rPr lang="ko-KR" altLang="en-US" sz="1100" dirty="0" smtClean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 </a:t>
            </a:r>
            <a:r>
              <a:rPr lang="en-US" altLang="ko-KR" sz="1100" dirty="0" smtClean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 2022</a:t>
            </a:r>
            <a:r>
              <a:rPr lang="ko-KR" altLang="en-US" sz="1100" dirty="0" smtClean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년 </a:t>
            </a:r>
            <a:r>
              <a:rPr lang="en-US" altLang="ko-KR" sz="1100" dirty="0" smtClean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</a:t>
            </a:r>
            <a:r>
              <a:rPr lang="ko-KR" altLang="en-US" sz="1100" dirty="0" smtClean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월 </a:t>
            </a:r>
            <a:r>
              <a:rPr lang="en-US" altLang="ko-KR" sz="1100" dirty="0" smtClean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17</a:t>
            </a:r>
            <a:r>
              <a:rPr lang="ko-KR" altLang="en-US" sz="1100" dirty="0" smtClean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</a:t>
            </a:r>
            <a:endParaRPr lang="en-US" altLang="ko-KR" sz="1100" dirty="0" smtClean="0">
              <a:solidFill>
                <a:srgbClr val="00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6912" y="1644473"/>
            <a:ext cx="269817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464646"/>
                </a:solidFill>
                <a:latin typeface="배달의민족 을지로체" panose="020B0600000101010101" pitchFamily="34" charset="-127"/>
                <a:ea typeface="배달의민족 을지로체" panose="020B0600000101010101" pitchFamily="34" charset="-127"/>
                <a:cs typeface="Pretendard SemiBold" panose="02000703000000020004" pitchFamily="50" charset="-127"/>
              </a:rPr>
              <a:t>갓생살기</a:t>
            </a:r>
            <a:endParaRPr lang="en-US" altLang="ko-KR" sz="5400" dirty="0" smtClean="0">
              <a:solidFill>
                <a:srgbClr val="000000"/>
              </a:solidFill>
              <a:latin typeface="배달의민족 을지로체" panose="020B0600000101010101" pitchFamily="34" charset="-127"/>
              <a:ea typeface="배달의민족 을지로체" panose="020B0600000101010101" pitchFamily="34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40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총 사용자 </a:t>
            </a:r>
            <a:r>
              <a:rPr lang="ko-KR" altLang="en-US" sz="4000" dirty="0" smtClean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</a:t>
            </a:r>
            <a:endParaRPr lang="en-US" altLang="ko-KR" sz="4000" dirty="0">
              <a:solidFill>
                <a:srgbClr val="00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6" name="그룹 1001"/>
          <p:cNvGrpSpPr/>
          <p:nvPr/>
        </p:nvGrpSpPr>
        <p:grpSpPr>
          <a:xfrm>
            <a:off x="448678" y="860839"/>
            <a:ext cx="11293122" cy="76191"/>
            <a:chOff x="673016" y="1291258"/>
            <a:chExt cx="16939683" cy="114286"/>
          </a:xfrm>
        </p:grpSpPr>
        <p:pic>
          <p:nvPicPr>
            <p:cNvPr id="18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9" name="그룹 1002"/>
          <p:cNvGrpSpPr/>
          <p:nvPr/>
        </p:nvGrpSpPr>
        <p:grpSpPr>
          <a:xfrm>
            <a:off x="11278626" y="528619"/>
            <a:ext cx="463173" cy="321163"/>
            <a:chOff x="16917939" y="792929"/>
            <a:chExt cx="694760" cy="481744"/>
          </a:xfrm>
        </p:grpSpPr>
        <p:pic>
          <p:nvPicPr>
            <p:cNvPr id="21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17939" y="792929"/>
              <a:ext cx="694760" cy="481744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409505" y="429952"/>
            <a:ext cx="16930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01. </a:t>
            </a:r>
            <a:r>
              <a:rPr lang="ko-KR" altLang="en-US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기획 배경</a:t>
            </a:r>
            <a:endParaRPr lang="ko-KR" altLang="en-US" sz="2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94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22222E-6 L -1.04167E-6 0.0854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2" grpId="1" build="p"/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001"/>
          <p:cNvGrpSpPr/>
          <p:nvPr/>
        </p:nvGrpSpPr>
        <p:grpSpPr>
          <a:xfrm>
            <a:off x="448678" y="860839"/>
            <a:ext cx="11293122" cy="76191"/>
            <a:chOff x="673016" y="1291258"/>
            <a:chExt cx="16939683" cy="114286"/>
          </a:xfrm>
        </p:grpSpPr>
        <p:pic>
          <p:nvPicPr>
            <p:cNvPr id="27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28" name="그룹 1002"/>
          <p:cNvGrpSpPr/>
          <p:nvPr/>
        </p:nvGrpSpPr>
        <p:grpSpPr>
          <a:xfrm>
            <a:off x="11278626" y="528619"/>
            <a:ext cx="463173" cy="321163"/>
            <a:chOff x="16917939" y="792929"/>
            <a:chExt cx="694760" cy="481744"/>
          </a:xfrm>
        </p:grpSpPr>
        <p:pic>
          <p:nvPicPr>
            <p:cNvPr id="29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17939" y="792929"/>
              <a:ext cx="694760" cy="481744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1892826" y="1923005"/>
            <a:ext cx="8406349" cy="3553293"/>
            <a:chOff x="1591122" y="1923005"/>
            <a:chExt cx="8406349" cy="3553293"/>
          </a:xfrm>
        </p:grpSpPr>
        <p:grpSp>
          <p:nvGrpSpPr>
            <p:cNvPr id="30" name="그룹 1003"/>
            <p:cNvGrpSpPr/>
            <p:nvPr/>
          </p:nvGrpSpPr>
          <p:grpSpPr>
            <a:xfrm>
              <a:off x="1591122" y="1923005"/>
              <a:ext cx="8406349" cy="1327374"/>
              <a:chOff x="2838095" y="2830498"/>
              <a:chExt cx="12609524" cy="1991061"/>
            </a:xfrm>
          </p:grpSpPr>
          <p:pic>
            <p:nvPicPr>
              <p:cNvPr id="3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24767" y="2617170"/>
                <a:ext cx="10066439" cy="2409184"/>
              </a:xfrm>
              <a:prstGeom prst="rect">
                <a:avLst/>
              </a:prstGeom>
            </p:spPr>
          </p:pic>
          <p:grpSp>
            <p:nvGrpSpPr>
              <p:cNvPr id="32" name="그룹 1004"/>
              <p:cNvGrpSpPr/>
              <p:nvPr/>
            </p:nvGrpSpPr>
            <p:grpSpPr>
              <a:xfrm>
                <a:off x="4613586" y="2925734"/>
                <a:ext cx="752757" cy="703828"/>
                <a:chOff x="4613586" y="2925734"/>
                <a:chExt cx="752757" cy="703828"/>
              </a:xfrm>
            </p:grpSpPr>
            <p:pic>
              <p:nvPicPr>
                <p:cNvPr id="35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4613586" y="2925734"/>
                  <a:ext cx="752757" cy="703828"/>
                </a:xfrm>
                <a:prstGeom prst="rect">
                  <a:avLst/>
                </a:prstGeom>
              </p:spPr>
            </p:pic>
          </p:grpSp>
          <p:grpSp>
            <p:nvGrpSpPr>
              <p:cNvPr id="33" name="그룹 1005"/>
              <p:cNvGrpSpPr/>
              <p:nvPr/>
            </p:nvGrpSpPr>
            <p:grpSpPr>
              <a:xfrm>
                <a:off x="12956460" y="2925734"/>
                <a:ext cx="752757" cy="703828"/>
                <a:chOff x="12956460" y="2925734"/>
                <a:chExt cx="752757" cy="703828"/>
              </a:xfrm>
            </p:grpSpPr>
            <p:pic>
              <p:nvPicPr>
                <p:cNvPr id="34" name="Object 1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956460" y="2925734"/>
                  <a:ext cx="752757" cy="703828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7488" y="3250555"/>
              <a:ext cx="6003390" cy="783841"/>
            </a:xfrm>
            <a:prstGeom prst="rect">
              <a:avLst/>
            </a:prstGeom>
          </p:spPr>
        </p:pic>
        <p:pic>
          <p:nvPicPr>
            <p:cNvPr id="37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40965" y="4396647"/>
              <a:ext cx="7363413" cy="883745"/>
            </a:xfrm>
            <a:prstGeom prst="rect">
              <a:avLst/>
            </a:prstGeom>
          </p:spPr>
        </p:pic>
        <p:grpSp>
          <p:nvGrpSpPr>
            <p:cNvPr id="38" name="그룹 1006"/>
            <p:cNvGrpSpPr/>
            <p:nvPr/>
          </p:nvGrpSpPr>
          <p:grpSpPr>
            <a:xfrm>
              <a:off x="6040646" y="5209325"/>
              <a:ext cx="3495873" cy="266973"/>
              <a:chOff x="9512381" y="7759978"/>
              <a:chExt cx="5243810" cy="400460"/>
            </a:xfrm>
          </p:grpSpPr>
          <p:pic>
            <p:nvPicPr>
              <p:cNvPr id="39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512381" y="7759978"/>
                <a:ext cx="5243810" cy="400460"/>
              </a:xfrm>
              <a:prstGeom prst="rect">
                <a:avLst/>
              </a:prstGeom>
            </p:spPr>
          </p:pic>
        </p:grpSp>
      </p:grpSp>
      <p:sp>
        <p:nvSpPr>
          <p:cNvPr id="40" name="TextBox 39"/>
          <p:cNvSpPr txBox="1"/>
          <p:nvPr/>
        </p:nvSpPr>
        <p:spPr>
          <a:xfrm>
            <a:off x="409505" y="429952"/>
            <a:ext cx="16930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01. </a:t>
            </a:r>
            <a:r>
              <a:rPr lang="ko-KR" altLang="en-US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기획 배경</a:t>
            </a:r>
            <a:endParaRPr lang="ko-KR" altLang="en-US" sz="2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69954" y="49150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1400" dirty="0" smtClean="0">
                <a:solidFill>
                  <a:srgbClr val="464646"/>
                </a:solidFill>
              </a:rPr>
              <a:t>  </a:t>
            </a:r>
            <a:r>
              <a:rPr lang="ko-KR" altLang="en-US" sz="1400" dirty="0" smtClean="0">
                <a:solidFill>
                  <a:srgbClr val="46464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갓생 소개</a:t>
            </a:r>
            <a:endParaRPr lang="ko-KR" altLang="en-US" sz="1400" dirty="0">
              <a:solidFill>
                <a:srgbClr val="46464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32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001"/>
          <p:cNvGrpSpPr/>
          <p:nvPr/>
        </p:nvGrpSpPr>
        <p:grpSpPr>
          <a:xfrm>
            <a:off x="448678" y="860839"/>
            <a:ext cx="11293122" cy="76191"/>
            <a:chOff x="673016" y="1291258"/>
            <a:chExt cx="16939683" cy="114286"/>
          </a:xfrm>
        </p:grpSpPr>
        <p:pic>
          <p:nvPicPr>
            <p:cNvPr id="27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28" name="그룹 1002"/>
          <p:cNvGrpSpPr/>
          <p:nvPr/>
        </p:nvGrpSpPr>
        <p:grpSpPr>
          <a:xfrm>
            <a:off x="11278626" y="528619"/>
            <a:ext cx="463173" cy="321163"/>
            <a:chOff x="16917939" y="792929"/>
            <a:chExt cx="694760" cy="481744"/>
          </a:xfrm>
        </p:grpSpPr>
        <p:pic>
          <p:nvPicPr>
            <p:cNvPr id="29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17939" y="792929"/>
              <a:ext cx="694760" cy="481744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409505" y="429952"/>
            <a:ext cx="16930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01. </a:t>
            </a:r>
            <a:r>
              <a:rPr lang="ko-KR" altLang="en-US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기획 배경</a:t>
            </a:r>
            <a:endParaRPr lang="ko-KR" altLang="en-US" sz="2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69954" y="491506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1400" dirty="0" smtClean="0">
                <a:solidFill>
                  <a:srgbClr val="464646"/>
                </a:solidFill>
              </a:rPr>
              <a:t>  </a:t>
            </a:r>
            <a:r>
              <a:rPr lang="ko-KR" altLang="en-US" sz="1400" dirty="0" smtClean="0">
                <a:solidFill>
                  <a:srgbClr val="46464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기존 서비스 분석</a:t>
            </a:r>
            <a:endParaRPr lang="ko-KR" altLang="en-US" sz="1400" dirty="0">
              <a:solidFill>
                <a:srgbClr val="46464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79531" y="1967454"/>
            <a:ext cx="8839111" cy="3553013"/>
            <a:chOff x="1679531" y="2270682"/>
            <a:chExt cx="8839111" cy="3553013"/>
          </a:xfrm>
        </p:grpSpPr>
        <p:sp>
          <p:nvSpPr>
            <p:cNvPr id="45" name="직사각형 44"/>
            <p:cNvSpPr/>
            <p:nvPr/>
          </p:nvSpPr>
          <p:spPr>
            <a:xfrm>
              <a:off x="6912987" y="3468903"/>
              <a:ext cx="1147131" cy="10987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522435" y="3464559"/>
              <a:ext cx="1147131" cy="1103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025865" y="5181857"/>
              <a:ext cx="2287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매일의 </a:t>
              </a:r>
              <a:r>
                <a:rPr lang="ko-KR" altLang="en-US" dirty="0" smtClean="0">
                  <a:solidFill>
                    <a:srgbClr val="A3180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성취감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 부족해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75583" y="5177364"/>
              <a:ext cx="27430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여럿이 하고 싶지만 </a:t>
              </a:r>
              <a:endPara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ko-KR" altLang="en-US" dirty="0" smtClean="0">
                  <a:solidFill>
                    <a:srgbClr val="A3180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강제성이 들어가는 것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은 싫어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69411" y="2322326"/>
              <a:ext cx="22300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A3180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어떤 목표부터 </a:t>
              </a:r>
              <a:endParaRPr lang="en-US" altLang="ko-KR" dirty="0" smtClean="0">
                <a:solidFill>
                  <a:srgbClr val="A3180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시작해야할지 모르겠어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128274" y="3469942"/>
              <a:ext cx="1147131" cy="10976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8981" y="3482343"/>
              <a:ext cx="565719" cy="69087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8028" y="3481921"/>
              <a:ext cx="688658" cy="66607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03692" y="3508361"/>
              <a:ext cx="565719" cy="613222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804122" y="2270682"/>
              <a:ext cx="24481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일반적인 </a:t>
              </a:r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To Do 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보다는</a:t>
              </a:r>
              <a:endPara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r"/>
              <a:r>
                <a:rPr lang="en-US" altLang="ko-KR" dirty="0" smtClean="0">
                  <a:solidFill>
                    <a:srgbClr val="A3180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‘</a:t>
              </a:r>
              <a:r>
                <a:rPr lang="ko-KR" altLang="en-US" dirty="0" err="1" smtClean="0">
                  <a:solidFill>
                    <a:srgbClr val="A3180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갓생</a:t>
              </a:r>
              <a:r>
                <a:rPr lang="en-US" altLang="ko-KR" dirty="0" smtClean="0">
                  <a:solidFill>
                    <a:srgbClr val="A3180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’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에 더 집중하고 싶어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7380224" y="2987090"/>
              <a:ext cx="2670866" cy="413317"/>
              <a:chOff x="7432129" y="2606090"/>
              <a:chExt cx="2670866" cy="413317"/>
            </a:xfrm>
          </p:grpSpPr>
          <p:cxnSp>
            <p:nvCxnSpPr>
              <p:cNvPr id="23" name="직선 연결선 22"/>
              <p:cNvCxnSpPr/>
              <p:nvPr/>
            </p:nvCxnSpPr>
            <p:spPr>
              <a:xfrm flipV="1">
                <a:off x="7432129" y="2628950"/>
                <a:ext cx="390457" cy="390457"/>
              </a:xfrm>
              <a:prstGeom prst="line">
                <a:avLst/>
              </a:prstGeom>
              <a:ln>
                <a:solidFill>
                  <a:srgbClr val="4646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>
                <a:endCxn id="25" idx="2"/>
              </p:cNvCxnSpPr>
              <p:nvPr/>
            </p:nvCxnSpPr>
            <p:spPr>
              <a:xfrm>
                <a:off x="7821316" y="2628950"/>
                <a:ext cx="2235960" cy="0"/>
              </a:xfrm>
              <a:prstGeom prst="line">
                <a:avLst/>
              </a:prstGeom>
              <a:ln>
                <a:solidFill>
                  <a:srgbClr val="4646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타원 24"/>
              <p:cNvSpPr/>
              <p:nvPr/>
            </p:nvSpPr>
            <p:spPr>
              <a:xfrm>
                <a:off x="10057276" y="2606090"/>
                <a:ext cx="45719" cy="45719"/>
              </a:xfrm>
              <a:prstGeom prst="ellipse">
                <a:avLst/>
              </a:prstGeom>
              <a:solidFill>
                <a:srgbClr val="464646"/>
              </a:solidFill>
              <a:ln>
                <a:solidFill>
                  <a:srgbClr val="4646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1" name="직선 연결선 30"/>
            <p:cNvCxnSpPr/>
            <p:nvPr/>
          </p:nvCxnSpPr>
          <p:spPr>
            <a:xfrm>
              <a:off x="7380224" y="4696756"/>
              <a:ext cx="390457" cy="390457"/>
            </a:xfrm>
            <a:prstGeom prst="line">
              <a:avLst/>
            </a:prstGeom>
            <a:ln>
              <a:solidFill>
                <a:srgbClr val="464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endCxn id="33" idx="2"/>
            </p:cNvCxnSpPr>
            <p:nvPr/>
          </p:nvCxnSpPr>
          <p:spPr>
            <a:xfrm>
              <a:off x="7769411" y="5087213"/>
              <a:ext cx="2697340" cy="0"/>
            </a:xfrm>
            <a:prstGeom prst="line">
              <a:avLst/>
            </a:prstGeom>
            <a:ln>
              <a:solidFill>
                <a:srgbClr val="464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/>
            <p:cNvSpPr/>
            <p:nvPr/>
          </p:nvSpPr>
          <p:spPr>
            <a:xfrm flipV="1">
              <a:off x="10466751" y="5064354"/>
              <a:ext cx="45719" cy="45719"/>
            </a:xfrm>
            <a:prstGeom prst="ellipse">
              <a:avLst/>
            </a:prstGeom>
            <a:solidFill>
              <a:srgbClr val="464646"/>
            </a:solidFill>
            <a:ln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 flipH="1" flipV="1">
              <a:off x="2006069" y="4668395"/>
              <a:ext cx="2670866" cy="413317"/>
              <a:chOff x="7432129" y="2606090"/>
              <a:chExt cx="2670866" cy="413317"/>
            </a:xfrm>
          </p:grpSpPr>
          <p:cxnSp>
            <p:nvCxnSpPr>
              <p:cNvPr id="35" name="직선 연결선 34"/>
              <p:cNvCxnSpPr/>
              <p:nvPr/>
            </p:nvCxnSpPr>
            <p:spPr>
              <a:xfrm flipV="1">
                <a:off x="7432129" y="2628950"/>
                <a:ext cx="390457" cy="390457"/>
              </a:xfrm>
              <a:prstGeom prst="line">
                <a:avLst/>
              </a:prstGeom>
              <a:ln>
                <a:solidFill>
                  <a:srgbClr val="4646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>
                <a:endCxn id="37" idx="2"/>
              </p:cNvCxnSpPr>
              <p:nvPr/>
            </p:nvCxnSpPr>
            <p:spPr>
              <a:xfrm>
                <a:off x="7821316" y="2628950"/>
                <a:ext cx="2235960" cy="0"/>
              </a:xfrm>
              <a:prstGeom prst="line">
                <a:avLst/>
              </a:prstGeom>
              <a:ln>
                <a:solidFill>
                  <a:srgbClr val="4646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/>
              <p:cNvSpPr/>
              <p:nvPr/>
            </p:nvSpPr>
            <p:spPr>
              <a:xfrm>
                <a:off x="10057276" y="2606090"/>
                <a:ext cx="45719" cy="45719"/>
              </a:xfrm>
              <a:prstGeom prst="ellipse">
                <a:avLst/>
              </a:prstGeom>
              <a:solidFill>
                <a:srgbClr val="464646"/>
              </a:solidFill>
              <a:ln>
                <a:solidFill>
                  <a:srgbClr val="4646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9" name="직선 연결선 38"/>
            <p:cNvCxnSpPr/>
            <p:nvPr/>
          </p:nvCxnSpPr>
          <p:spPr>
            <a:xfrm flipH="1" flipV="1">
              <a:off x="4331101" y="3018276"/>
              <a:ext cx="390457" cy="390457"/>
            </a:xfrm>
            <a:prstGeom prst="line">
              <a:avLst/>
            </a:prstGeom>
            <a:ln>
              <a:solidFill>
                <a:srgbClr val="464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endCxn id="43" idx="2"/>
            </p:cNvCxnSpPr>
            <p:nvPr/>
          </p:nvCxnSpPr>
          <p:spPr>
            <a:xfrm flipH="1">
              <a:off x="1725250" y="3018276"/>
              <a:ext cx="2605851" cy="0"/>
            </a:xfrm>
            <a:prstGeom prst="line">
              <a:avLst/>
            </a:prstGeom>
            <a:ln>
              <a:solidFill>
                <a:srgbClr val="464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/>
            <p:cNvSpPr/>
            <p:nvPr/>
          </p:nvSpPr>
          <p:spPr>
            <a:xfrm flipH="1">
              <a:off x="1679531" y="2995416"/>
              <a:ext cx="45719" cy="45719"/>
            </a:xfrm>
            <a:prstGeom prst="ellipse">
              <a:avLst/>
            </a:prstGeom>
            <a:solidFill>
              <a:srgbClr val="464646"/>
            </a:solidFill>
            <a:ln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220777" y="4207715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투두메이트</a:t>
              </a:r>
              <a:endPara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91923" y="4207715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루티너리</a:t>
              </a:r>
              <a:endPara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60981" y="4207715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열품타</a:t>
              </a:r>
              <a:endPara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0073" r="23416" b="4297"/>
          <a:stretch/>
        </p:blipFill>
        <p:spPr>
          <a:xfrm>
            <a:off x="609600" y="0"/>
            <a:ext cx="10881360" cy="68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/>
          <p:cNvGrpSpPr/>
          <p:nvPr/>
        </p:nvGrpSpPr>
        <p:grpSpPr>
          <a:xfrm>
            <a:off x="448678" y="860839"/>
            <a:ext cx="11293122" cy="76191"/>
            <a:chOff x="673016" y="1291258"/>
            <a:chExt cx="16939683" cy="114286"/>
          </a:xfrm>
        </p:grpSpPr>
        <p:pic>
          <p:nvPicPr>
            <p:cNvPr id="4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11278626" y="528619"/>
            <a:ext cx="463173" cy="321163"/>
            <a:chOff x="16917939" y="792929"/>
            <a:chExt cx="694760" cy="481744"/>
          </a:xfrm>
        </p:grpSpPr>
        <p:pic>
          <p:nvPicPr>
            <p:cNvPr id="6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17939" y="792929"/>
              <a:ext cx="694760" cy="48174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09505" y="429952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02. </a:t>
            </a:r>
            <a:r>
              <a:rPr lang="ko-KR" altLang="en-US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서비스 소개</a:t>
            </a:r>
            <a:endParaRPr lang="ko-KR" altLang="en-US" sz="2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9873" y="49150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1400" dirty="0" smtClean="0">
                <a:solidFill>
                  <a:srgbClr val="464646"/>
                </a:solidFill>
              </a:rPr>
              <a:t>  </a:t>
            </a:r>
            <a:r>
              <a:rPr lang="ko-KR" altLang="en-US" sz="1400" dirty="0" smtClean="0">
                <a:solidFill>
                  <a:srgbClr val="46464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주요 기능</a:t>
            </a:r>
            <a:endParaRPr lang="ko-KR" altLang="en-US" sz="1400" dirty="0">
              <a:solidFill>
                <a:srgbClr val="46464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522124" y="1786163"/>
            <a:ext cx="7147753" cy="4272913"/>
            <a:chOff x="2961189" y="1786163"/>
            <a:chExt cx="7147753" cy="427291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1189" y="1801254"/>
              <a:ext cx="1916020" cy="4257822"/>
            </a:xfrm>
            <a:prstGeom prst="rect">
              <a:avLst/>
            </a:prstGeom>
            <a:effectLst>
              <a:outerShdw blurRad="381000" dist="38100" dir="2700000" sx="102000" sy="102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20" name="TextBox 19"/>
            <p:cNvSpPr txBox="1"/>
            <p:nvPr/>
          </p:nvSpPr>
          <p:spPr>
            <a:xfrm>
              <a:off x="5837884" y="1786163"/>
              <a:ext cx="23968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>
                  <a:latin typeface="Arial Black" panose="020B0A04020102020204" pitchFamily="34" charset="0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‘ </a:t>
              </a:r>
              <a:r>
                <a:rPr lang="ko-KR" altLang="en-US" sz="3600" dirty="0" smtClean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갓생 </a:t>
              </a:r>
              <a:r>
                <a:rPr lang="en-US" altLang="ko-KR" sz="3600" dirty="0" smtClean="0">
                  <a:latin typeface="Arial Black" panose="020B0A04020102020204" pitchFamily="34" charset="0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’</a:t>
              </a:r>
              <a:r>
                <a:rPr lang="en-US" altLang="ko-KR" sz="3600" dirty="0" smtClean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ko-KR" altLang="en-US" sz="3600" dirty="0" smtClean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생성</a:t>
              </a:r>
              <a:endParaRPr lang="ko-KR" altLang="en-US" sz="3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27" name="모서리가 둥근 사각형 설명선 26"/>
            <p:cNvSpPr/>
            <p:nvPr/>
          </p:nvSpPr>
          <p:spPr>
            <a:xfrm>
              <a:off x="5837884" y="3373355"/>
              <a:ext cx="4271058" cy="775504"/>
            </a:xfrm>
            <a:prstGeom prst="wedgeRoundRectCallout">
              <a:avLst>
                <a:gd name="adj1" fmla="val -53353"/>
                <a:gd name="adj2" fmla="val 35634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rgbClr val="464646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갓생 대표 목표부터</a:t>
              </a:r>
              <a:r>
                <a:rPr lang="en-US" altLang="ko-KR" sz="1600" dirty="0" smtClean="0">
                  <a:solidFill>
                    <a:srgbClr val="464646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sz="1600" dirty="0" smtClean="0">
                  <a:solidFill>
                    <a:srgbClr val="464646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나만의 목표까지 생성 가능</a:t>
              </a:r>
              <a:endParaRPr lang="ko-KR" altLang="en-US" sz="1600" dirty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8" name="모서리가 둥근 사각형 설명선 27"/>
            <p:cNvSpPr/>
            <p:nvPr/>
          </p:nvSpPr>
          <p:spPr>
            <a:xfrm>
              <a:off x="5837884" y="4312616"/>
              <a:ext cx="4271058" cy="775504"/>
            </a:xfrm>
            <a:prstGeom prst="wedgeRoundRectCallout">
              <a:avLst>
                <a:gd name="adj1" fmla="val -53895"/>
                <a:gd name="adj2" fmla="val 17724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464646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선택 어려움을 위한 랜덤 목표 선택</a:t>
              </a:r>
            </a:p>
          </p:txBody>
        </p:sp>
        <p:sp>
          <p:nvSpPr>
            <p:cNvPr id="29" name="모서리가 둥근 사각형 설명선 28"/>
            <p:cNvSpPr/>
            <p:nvPr/>
          </p:nvSpPr>
          <p:spPr>
            <a:xfrm>
              <a:off x="5837884" y="5251877"/>
              <a:ext cx="4271058" cy="775504"/>
            </a:xfrm>
            <a:prstGeom prst="wedgeRoundRectCallout">
              <a:avLst>
                <a:gd name="adj1" fmla="val -54708"/>
                <a:gd name="adj2" fmla="val -3750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464646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같은 유형의 사용자를 분석한</a:t>
              </a:r>
              <a:r>
                <a:rPr lang="en-US" altLang="ko-KR" sz="1600" dirty="0">
                  <a:solidFill>
                    <a:srgbClr val="464646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600" dirty="0" smtClean="0">
                  <a:solidFill>
                    <a:srgbClr val="464646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추천 </a:t>
              </a:r>
              <a:r>
                <a:rPr lang="ko-KR" altLang="en-US" sz="1600" dirty="0">
                  <a:solidFill>
                    <a:srgbClr val="464646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목표 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214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124" y="1806135"/>
            <a:ext cx="1916020" cy="4257822"/>
          </a:xfrm>
          <a:prstGeom prst="rect">
            <a:avLst/>
          </a:prstGeom>
          <a:effectLst>
            <a:outerShdw blurRad="381000" dist="38100" dir="2700000" sx="102000" sy="102000" algn="tl" rotWithShape="0">
              <a:prstClr val="black">
                <a:alpha val="17000"/>
              </a:prstClr>
            </a:outerShdw>
          </a:effectLst>
        </p:spPr>
      </p:pic>
      <p:grpSp>
        <p:nvGrpSpPr>
          <p:cNvPr id="3" name="그룹 1001"/>
          <p:cNvGrpSpPr/>
          <p:nvPr/>
        </p:nvGrpSpPr>
        <p:grpSpPr>
          <a:xfrm>
            <a:off x="448678" y="860839"/>
            <a:ext cx="11293122" cy="76191"/>
            <a:chOff x="673016" y="1291258"/>
            <a:chExt cx="16939683" cy="114286"/>
          </a:xfrm>
        </p:grpSpPr>
        <p:pic>
          <p:nvPicPr>
            <p:cNvPr id="4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11278626" y="528619"/>
            <a:ext cx="463173" cy="321163"/>
            <a:chOff x="16917939" y="792929"/>
            <a:chExt cx="694760" cy="481744"/>
          </a:xfrm>
        </p:grpSpPr>
        <p:pic>
          <p:nvPicPr>
            <p:cNvPr id="6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17939" y="792929"/>
              <a:ext cx="694760" cy="48174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09505" y="429952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02. </a:t>
            </a:r>
            <a:r>
              <a:rPr lang="ko-KR" altLang="en-US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서비스 소개</a:t>
            </a:r>
            <a:endParaRPr lang="ko-KR" altLang="en-US" sz="2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9873" y="49150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1400" dirty="0" smtClean="0">
                <a:solidFill>
                  <a:srgbClr val="464646"/>
                </a:solidFill>
              </a:rPr>
              <a:t>  </a:t>
            </a:r>
            <a:r>
              <a:rPr lang="ko-KR" altLang="en-US" sz="1400" dirty="0" smtClean="0">
                <a:solidFill>
                  <a:srgbClr val="46464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주요 기능</a:t>
            </a:r>
            <a:endParaRPr lang="ko-KR" altLang="en-US" sz="1400" dirty="0">
              <a:solidFill>
                <a:srgbClr val="46464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98819" y="1786163"/>
            <a:ext cx="2396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Arial Black" panose="020B0A04020102020204" pitchFamily="34" charset="0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‘ </a:t>
            </a:r>
            <a:r>
              <a:rPr lang="ko-KR" altLang="en-US" sz="36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갓생 </a:t>
            </a:r>
            <a:r>
              <a:rPr lang="en-US" altLang="ko-KR" sz="3600" dirty="0" smtClean="0">
                <a:latin typeface="Arial Black" panose="020B0A04020102020204" pitchFamily="34" charset="0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’</a:t>
            </a:r>
            <a:r>
              <a:rPr lang="en-US" altLang="ko-KR" sz="36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36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빙고</a:t>
            </a:r>
            <a:endParaRPr lang="ko-KR" altLang="en-US" sz="36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5398819" y="3373355"/>
            <a:ext cx="4271058" cy="775504"/>
          </a:xfrm>
          <a:prstGeom prst="wedgeRoundRectCallout">
            <a:avLst>
              <a:gd name="adj1" fmla="val -53353"/>
              <a:gd name="adj2" fmla="val 35634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단순 달성이 아닌</a:t>
            </a:r>
            <a:r>
              <a:rPr lang="en-US" altLang="ko-KR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‘</a:t>
            </a:r>
            <a:r>
              <a:rPr lang="ko-KR" altLang="en-US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빙고</a:t>
            </a:r>
            <a:r>
              <a:rPr lang="en-US" altLang="ko-KR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’</a:t>
            </a:r>
            <a:r>
              <a:rPr lang="ko-KR" altLang="en-US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Gamification</a:t>
            </a:r>
            <a:r>
              <a:rPr lang="ko-KR" altLang="en-US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요소 적용</a:t>
            </a:r>
            <a:endParaRPr lang="ko-KR" altLang="en-US" sz="1600" dirty="0">
              <a:solidFill>
                <a:srgbClr val="46464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5398819" y="4312616"/>
            <a:ext cx="4271058" cy="775504"/>
          </a:xfrm>
          <a:prstGeom prst="wedgeRoundRectCallout">
            <a:avLst>
              <a:gd name="adj1" fmla="val -53895"/>
              <a:gd name="adj2" fmla="val 17724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달성 횟수</a:t>
            </a:r>
            <a:r>
              <a:rPr lang="en-US" altLang="ko-KR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연속 달성 횟수 표시로 성취감 자극</a:t>
            </a:r>
            <a:endParaRPr lang="ko-KR" altLang="en-US" sz="1600" dirty="0">
              <a:solidFill>
                <a:srgbClr val="46464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5398819" y="5251877"/>
            <a:ext cx="4271058" cy="775504"/>
          </a:xfrm>
          <a:prstGeom prst="wedgeRoundRectCallout">
            <a:avLst>
              <a:gd name="adj1" fmla="val -54708"/>
              <a:gd name="adj2" fmla="val -37500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링크</a:t>
            </a:r>
            <a:r>
              <a:rPr lang="en-US" altLang="ko-KR" sz="1600" dirty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공유</a:t>
            </a:r>
            <a:r>
              <a:rPr lang="en-US" altLang="ko-KR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사진 저장</a:t>
            </a:r>
            <a:r>
              <a:rPr lang="en-US" altLang="ko-KR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다양한 </a:t>
            </a:r>
            <a:r>
              <a:rPr lang="en-US" altLang="ko-KR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SNS </a:t>
            </a:r>
            <a:r>
              <a:rPr lang="ko-KR" altLang="en-US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공유 기능</a:t>
            </a:r>
            <a:endParaRPr lang="ko-KR" altLang="en-US" sz="1600" dirty="0">
              <a:solidFill>
                <a:srgbClr val="46464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660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124" y="1806135"/>
            <a:ext cx="1939206" cy="4257822"/>
          </a:xfrm>
          <a:prstGeom prst="rect">
            <a:avLst/>
          </a:prstGeom>
          <a:effectLst>
            <a:outerShdw blurRad="381000" dist="38100" dir="2700000" sx="102000" sy="102000" algn="tl" rotWithShape="0">
              <a:prstClr val="black">
                <a:alpha val="17000"/>
              </a:prstClr>
            </a:outerShdw>
          </a:effectLst>
        </p:spPr>
      </p:pic>
      <p:grpSp>
        <p:nvGrpSpPr>
          <p:cNvPr id="3" name="그룹 1001"/>
          <p:cNvGrpSpPr/>
          <p:nvPr/>
        </p:nvGrpSpPr>
        <p:grpSpPr>
          <a:xfrm>
            <a:off x="448678" y="860839"/>
            <a:ext cx="11293122" cy="76191"/>
            <a:chOff x="673016" y="1291258"/>
            <a:chExt cx="16939683" cy="114286"/>
          </a:xfrm>
        </p:grpSpPr>
        <p:pic>
          <p:nvPicPr>
            <p:cNvPr id="4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11278626" y="528619"/>
            <a:ext cx="463173" cy="321163"/>
            <a:chOff x="16917939" y="792929"/>
            <a:chExt cx="694760" cy="481744"/>
          </a:xfrm>
        </p:grpSpPr>
        <p:pic>
          <p:nvPicPr>
            <p:cNvPr id="6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17939" y="792929"/>
              <a:ext cx="694760" cy="48174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09505" y="429952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02. </a:t>
            </a:r>
            <a:r>
              <a:rPr lang="ko-KR" altLang="en-US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서비스 소개</a:t>
            </a:r>
            <a:endParaRPr lang="ko-KR" altLang="en-US" sz="2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9873" y="49150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1400" dirty="0" smtClean="0">
                <a:solidFill>
                  <a:srgbClr val="464646"/>
                </a:solidFill>
              </a:rPr>
              <a:t>  </a:t>
            </a:r>
            <a:r>
              <a:rPr lang="ko-KR" altLang="en-US" sz="1400" dirty="0" smtClean="0">
                <a:solidFill>
                  <a:srgbClr val="46464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주요 기능</a:t>
            </a:r>
            <a:endParaRPr lang="ko-KR" altLang="en-US" sz="1400" dirty="0">
              <a:solidFill>
                <a:srgbClr val="46464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98819" y="1786163"/>
            <a:ext cx="3195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Arial Black" panose="020B0A04020102020204" pitchFamily="34" charset="0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‘ </a:t>
            </a:r>
            <a:r>
              <a:rPr lang="ko-KR" altLang="en-US" sz="36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갓생 </a:t>
            </a:r>
            <a:r>
              <a:rPr lang="en-US" altLang="ko-KR" sz="3600" dirty="0" smtClean="0">
                <a:latin typeface="Arial Black" panose="020B0A04020102020204" pitchFamily="34" charset="0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’</a:t>
            </a:r>
            <a:r>
              <a:rPr lang="en-US" altLang="ko-KR" sz="36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36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모아보기</a:t>
            </a:r>
            <a:endParaRPr lang="ko-KR" altLang="en-US" sz="36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5398819" y="3373355"/>
            <a:ext cx="4271058" cy="775504"/>
          </a:xfrm>
          <a:prstGeom prst="wedgeRoundRectCallout">
            <a:avLst>
              <a:gd name="adj1" fmla="val -53353"/>
              <a:gd name="adj2" fmla="val 35634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다양한 사용자들의 </a:t>
            </a:r>
            <a:r>
              <a:rPr lang="en-US" altLang="ko-KR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갓생</a:t>
            </a:r>
            <a:r>
              <a:rPr lang="en-US" altLang="ko-KR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’</a:t>
            </a:r>
            <a:r>
              <a:rPr lang="ko-KR" altLang="en-US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한눈에 모아보기</a:t>
            </a:r>
            <a:endParaRPr lang="ko-KR" altLang="en-US" sz="1600" dirty="0">
              <a:solidFill>
                <a:srgbClr val="46464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5398819" y="4312616"/>
            <a:ext cx="4271058" cy="775504"/>
          </a:xfrm>
          <a:prstGeom prst="wedgeRoundRectCallout">
            <a:avLst>
              <a:gd name="adj1" fmla="val -53895"/>
              <a:gd name="adj2" fmla="val 17724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Follow </a:t>
            </a:r>
            <a:r>
              <a:rPr lang="ko-KR" altLang="en-US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기능으로 주변 사람들과 공유 가능</a:t>
            </a:r>
            <a:endParaRPr lang="ko-KR" altLang="en-US" sz="1600" dirty="0">
              <a:solidFill>
                <a:srgbClr val="46464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5398819" y="5251877"/>
            <a:ext cx="4271058" cy="775504"/>
          </a:xfrm>
          <a:prstGeom prst="wedgeRoundRectCallout">
            <a:avLst>
              <a:gd name="adj1" fmla="val -54708"/>
              <a:gd name="adj2" fmla="val -37500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46464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비회원의 접근 허용으로 접근성 낮춤</a:t>
            </a:r>
            <a:endParaRPr lang="ko-KR" altLang="en-US" sz="1600" dirty="0">
              <a:solidFill>
                <a:srgbClr val="46464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68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/>
          <p:cNvGrpSpPr/>
          <p:nvPr/>
        </p:nvGrpSpPr>
        <p:grpSpPr>
          <a:xfrm>
            <a:off x="448678" y="860839"/>
            <a:ext cx="11293122" cy="76191"/>
            <a:chOff x="673016" y="1291258"/>
            <a:chExt cx="16939683" cy="114286"/>
          </a:xfrm>
        </p:grpSpPr>
        <p:pic>
          <p:nvPicPr>
            <p:cNvPr id="4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11278626" y="528619"/>
            <a:ext cx="463173" cy="321163"/>
            <a:chOff x="16917939" y="792929"/>
            <a:chExt cx="694760" cy="481744"/>
          </a:xfrm>
        </p:grpSpPr>
        <p:pic>
          <p:nvPicPr>
            <p:cNvPr id="6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17939" y="792929"/>
              <a:ext cx="694760" cy="48174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09505" y="429952"/>
            <a:ext cx="17556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 </a:t>
            </a:r>
            <a:r>
              <a:rPr lang="ko-KR" altLang="en-US" sz="22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개발 환경</a:t>
            </a:r>
            <a:endParaRPr lang="ko-KR" altLang="en-US" sz="2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8702" y="491506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altLang="ko-KR" sz="1400" dirty="0" smtClean="0">
                <a:solidFill>
                  <a:srgbClr val="464646"/>
                </a:solidFill>
              </a:rPr>
              <a:t>  </a:t>
            </a:r>
            <a:r>
              <a:rPr lang="ko-KR" altLang="en-US" sz="1400" dirty="0" err="1" smtClean="0">
                <a:solidFill>
                  <a:srgbClr val="46464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아키텍쳐</a:t>
            </a:r>
            <a:endParaRPr lang="ko-KR" altLang="en-US" sz="1400" dirty="0">
              <a:solidFill>
                <a:srgbClr val="46464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96185" y="1291726"/>
            <a:ext cx="7998107" cy="51275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171" y="1473512"/>
            <a:ext cx="6128771" cy="448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2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</TotalTime>
  <Words>520</Words>
  <Application>Microsoft Office PowerPoint</Application>
  <PresentationFormat>와이드스크린</PresentationFormat>
  <Paragraphs>158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Pretendard</vt:lpstr>
      <vt:lpstr>Pretendard Black</vt:lpstr>
      <vt:lpstr>Pretendard ExtraBold</vt:lpstr>
      <vt:lpstr>Pretendard Medium</vt:lpstr>
      <vt:lpstr>Pretendard SemiBold</vt:lpstr>
      <vt:lpstr>맑은 고딕</vt:lpstr>
      <vt:lpstr>배달의민족 을지로체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79</cp:revision>
  <dcterms:created xsi:type="dcterms:W3CDTF">2022-05-18T05:53:31Z</dcterms:created>
  <dcterms:modified xsi:type="dcterms:W3CDTF">2022-05-20T01:23:20Z</dcterms:modified>
</cp:coreProperties>
</file>